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64" r:id="rId2"/>
    <p:sldId id="265" r:id="rId3"/>
    <p:sldId id="266" r:id="rId4"/>
    <p:sldId id="267" r:id="rId5"/>
    <p:sldId id="268" r:id="rId6"/>
  </p:sldIdLst>
  <p:sldSz cx="14630400" cy="8229600"/>
  <p:notesSz cx="8229600" cy="14630400"/>
  <p:embeddedFontLst>
    <p:embeddedFont>
      <p:font typeface="Consolas" panose="020B0609020204030204" pitchFamily="49" charset="0"/>
      <p:regular r:id="rId8"/>
      <p:bold r:id="rId9"/>
      <p:italic r:id="rId10"/>
      <p:boldItalic r:id="rId11"/>
    </p:embeddedFont>
    <p:embeddedFont>
      <p:font typeface="Inter"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A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601" autoAdjust="0"/>
    <p:restoredTop sz="94610"/>
  </p:normalViewPr>
  <p:slideViewPr>
    <p:cSldViewPr snapToGrid="0" snapToObjects="1">
      <p:cViewPr varScale="1">
        <p:scale>
          <a:sx n="53" d="100"/>
          <a:sy n="53" d="100"/>
        </p:scale>
        <p:origin x="36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6847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txBody>
          <a:bodyPr/>
          <a:lstStyle/>
          <a:p>
            <a:endParaRPr lang="en-US"/>
          </a:p>
        </p:txBody>
      </p:sp>
      <p:sp>
        <p:nvSpPr>
          <p:cNvPr id="3" name="Shape 1"/>
          <p:cNvSpPr/>
          <p:nvPr/>
        </p:nvSpPr>
        <p:spPr>
          <a:xfrm>
            <a:off x="0" y="0"/>
            <a:ext cx="14630400" cy="8229600"/>
          </a:xfrm>
          <a:prstGeom prst="rect">
            <a:avLst/>
          </a:prstGeom>
          <a:solidFill>
            <a:srgbClr val="FDFAF7"/>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9.sv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445770" y="419100"/>
            <a:ext cx="4237434" cy="284678"/>
          </a:xfrm>
          <a:prstGeom prst="rect">
            <a:avLst/>
          </a:prstGeom>
          <a:noFill/>
          <a:ln/>
        </p:spPr>
        <p:txBody>
          <a:bodyPr wrap="none" lIns="0" tIns="0" rIns="0" bIns="0" rtlCol="0" anchor="t"/>
          <a:lstStyle/>
          <a:p>
            <a:pPr marL="0" indent="0" algn="l">
              <a:lnSpc>
                <a:spcPts val="2200"/>
              </a:lnSpc>
              <a:buNone/>
            </a:pPr>
            <a:r>
              <a:rPr lang="en-US" sz="1750" b="1" dirty="0">
                <a:solidFill>
                  <a:srgbClr val="F95F88"/>
                </a:solidFill>
                <a:latin typeface="Calibri" panose="020F0502020204030204" pitchFamily="34" charset="0"/>
                <a:ea typeface="Calibri" panose="020F0502020204030204" pitchFamily="34" charset="0"/>
                <a:cs typeface="Calibri" panose="020F0502020204030204" pitchFamily="34" charset="0"/>
              </a:rPr>
              <a:t>Task 2: Phishing Awareness Quiz Module</a:t>
            </a:r>
            <a:endParaRPr lang="en-US" sz="1750" dirty="0"/>
          </a:p>
        </p:txBody>
      </p:sp>
      <p:sp>
        <p:nvSpPr>
          <p:cNvPr id="4" name="Text 1"/>
          <p:cNvSpPr/>
          <p:nvPr/>
        </p:nvSpPr>
        <p:spPr>
          <a:xfrm>
            <a:off x="445770" y="827961"/>
            <a:ext cx="8252460" cy="264795"/>
          </a:xfrm>
          <a:prstGeom prst="rect">
            <a:avLst/>
          </a:prstGeom>
          <a:noFill/>
          <a:ln/>
        </p:spPr>
        <p:txBody>
          <a:bodyPr wrap="square" lIns="0" tIns="0" rIns="0" bIns="0" rtlCol="0" anchor="t"/>
          <a:lstStyle/>
          <a:p>
            <a:pPr marL="0" indent="0" algn="l">
              <a:lnSpc>
                <a:spcPts val="1000"/>
              </a:lnSpc>
              <a:buNone/>
            </a:pPr>
            <a:r>
              <a:rPr lang="en-US" sz="650" dirty="0">
                <a:solidFill>
                  <a:srgbClr val="272525"/>
                </a:solidFill>
                <a:latin typeface="Inter" pitchFamily="34" charset="0"/>
                <a:ea typeface="Inter" pitchFamily="34" charset="-122"/>
                <a:cs typeface="Inter" pitchFamily="34" charset="-120"/>
              </a:rPr>
              <a:t>Enhance cybersecurity training with an interactive Python quiz module designed to test and improve phishing awareness. This module focuses on empowering individuals to recognize and respond appropriately to common phishing attempts, a critical first line of defense in protecting sensitive information and systems.</a:t>
            </a:r>
            <a:endParaRPr lang="en-US" sz="650" dirty="0"/>
          </a:p>
        </p:txBody>
      </p:sp>
      <p:sp>
        <p:nvSpPr>
          <p:cNvPr id="5" name="Text 2"/>
          <p:cNvSpPr/>
          <p:nvPr/>
        </p:nvSpPr>
        <p:spPr>
          <a:xfrm>
            <a:off x="445770" y="1216938"/>
            <a:ext cx="2087285" cy="170855"/>
          </a:xfrm>
          <a:prstGeom prst="rect">
            <a:avLst/>
          </a:prstGeom>
          <a:noFill/>
          <a:ln/>
        </p:spPr>
        <p:txBody>
          <a:bodyPr wrap="none" lIns="0" tIns="0" rIns="0" bIns="0" rtlCol="0" anchor="t"/>
          <a:lstStyle/>
          <a:p>
            <a:pPr marL="0" indent="0" algn="l">
              <a:lnSpc>
                <a:spcPts val="1300"/>
              </a:lnSpc>
              <a:buNone/>
            </a:pPr>
            <a:r>
              <a:rPr lang="en-US" sz="1050" b="1" dirty="0">
                <a:solidFill>
                  <a:srgbClr val="F95F88"/>
                </a:solidFill>
                <a:latin typeface="Calibri" panose="020F0502020204030204" pitchFamily="34" charset="0"/>
                <a:ea typeface="Calibri" panose="020F0502020204030204" pitchFamily="34" charset="0"/>
                <a:cs typeface="Calibri" panose="020F0502020204030204" pitchFamily="34" charset="0"/>
              </a:rPr>
              <a:t>Why Phishing Awareness Matters</a:t>
            </a:r>
            <a:endParaRPr lang="en-US" sz="1050" dirty="0"/>
          </a:p>
        </p:txBody>
      </p:sp>
      <p:sp>
        <p:nvSpPr>
          <p:cNvPr id="6" name="Text 3"/>
          <p:cNvSpPr/>
          <p:nvPr/>
        </p:nvSpPr>
        <p:spPr>
          <a:xfrm>
            <a:off x="445770" y="1511975"/>
            <a:ext cx="8252460" cy="397193"/>
          </a:xfrm>
          <a:prstGeom prst="rect">
            <a:avLst/>
          </a:prstGeom>
          <a:noFill/>
          <a:ln/>
        </p:spPr>
        <p:txBody>
          <a:bodyPr wrap="square" lIns="0" tIns="0" rIns="0" bIns="0" rtlCol="0" anchor="t"/>
          <a:lstStyle/>
          <a:p>
            <a:pPr marL="0" indent="0" algn="l">
              <a:lnSpc>
                <a:spcPts val="1000"/>
              </a:lnSpc>
              <a:buNone/>
            </a:pPr>
            <a:r>
              <a:rPr lang="en-US" sz="650" dirty="0">
                <a:solidFill>
                  <a:srgbClr val="272525"/>
                </a:solidFill>
                <a:latin typeface="Inter" pitchFamily="34" charset="0"/>
                <a:ea typeface="Inter" pitchFamily="34" charset="-122"/>
                <a:cs typeface="Inter" pitchFamily="34" charset="-120"/>
              </a:rPr>
              <a:t>Phishing attacks are one of the most prevalent and damaging threats in today's digital landscape. They exploit human psychology, tricking users into revealing personal information, clicking malicious links, or downloading infected attachments. A single successful phishing attempt can lead to data breaches, financial loss, identity theft, and significant reputational damage for individuals and organizations alike. Equipping users with the knowledge to identify these scams is paramount to building a strong cybersecurity posture.</a:t>
            </a:r>
            <a:endParaRPr lang="en-US" sz="650" dirty="0"/>
          </a:p>
        </p:txBody>
      </p:sp>
      <p:sp>
        <p:nvSpPr>
          <p:cNvPr id="7" name="Text 4"/>
          <p:cNvSpPr/>
          <p:nvPr/>
        </p:nvSpPr>
        <p:spPr>
          <a:xfrm>
            <a:off x="445770" y="2002274"/>
            <a:ext cx="8252460" cy="264795"/>
          </a:xfrm>
          <a:prstGeom prst="rect">
            <a:avLst/>
          </a:prstGeom>
          <a:noFill/>
          <a:ln/>
        </p:spPr>
        <p:txBody>
          <a:bodyPr wrap="square" lIns="0" tIns="0" rIns="0" bIns="0" rtlCol="0" anchor="t"/>
          <a:lstStyle/>
          <a:p>
            <a:pPr marL="0" indent="0" algn="l">
              <a:lnSpc>
                <a:spcPts val="1000"/>
              </a:lnSpc>
              <a:buNone/>
            </a:pPr>
            <a:r>
              <a:rPr lang="en-US" sz="650" dirty="0">
                <a:solidFill>
                  <a:srgbClr val="272525"/>
                </a:solidFill>
                <a:latin typeface="Inter" pitchFamily="34" charset="0"/>
                <a:ea typeface="Inter" pitchFamily="34" charset="-122"/>
                <a:cs typeface="Inter" pitchFamily="34" charset="-120"/>
              </a:rPr>
              <a:t>This simple Python quiz serves as a foundational tool for interactive learning, reinforcing key concepts of phishing detection in an engaging format. It helps users practice their observational skills and critical thinking when faced with potentially malicious communications.</a:t>
            </a:r>
            <a:endParaRPr lang="en-US" sz="650" dirty="0"/>
          </a:p>
        </p:txBody>
      </p:sp>
      <p:sp>
        <p:nvSpPr>
          <p:cNvPr id="8" name="Shape 5"/>
          <p:cNvSpPr/>
          <p:nvPr/>
        </p:nvSpPr>
        <p:spPr>
          <a:xfrm>
            <a:off x="445770" y="2360176"/>
            <a:ext cx="8252460" cy="5155168"/>
          </a:xfrm>
          <a:prstGeom prst="roundRect">
            <a:avLst>
              <a:gd name="adj" fmla="val 675"/>
            </a:avLst>
          </a:prstGeom>
          <a:solidFill>
            <a:srgbClr val="F0EDEA"/>
          </a:solidFill>
          <a:ln/>
        </p:spPr>
        <p:txBody>
          <a:bodyPr/>
          <a:lstStyle/>
          <a:p>
            <a:endParaRPr lang="en-US"/>
          </a:p>
        </p:txBody>
      </p:sp>
      <p:sp>
        <p:nvSpPr>
          <p:cNvPr id="9" name="Shape 6"/>
          <p:cNvSpPr/>
          <p:nvPr/>
        </p:nvSpPr>
        <p:spPr>
          <a:xfrm>
            <a:off x="441722" y="2360176"/>
            <a:ext cx="8260556" cy="5155168"/>
          </a:xfrm>
          <a:prstGeom prst="roundRect">
            <a:avLst>
              <a:gd name="adj" fmla="val 241"/>
            </a:avLst>
          </a:prstGeom>
          <a:solidFill>
            <a:srgbClr val="F0EDEA"/>
          </a:solidFill>
          <a:ln/>
        </p:spPr>
        <p:txBody>
          <a:bodyPr/>
          <a:lstStyle/>
          <a:p>
            <a:r>
              <a:rPr lang="en-US" sz="1400" dirty="0"/>
              <a:t>print("=== Phishing Awareness Quiz ===")</a:t>
            </a:r>
          </a:p>
          <a:p>
            <a:br>
              <a:rPr lang="en-US" sz="1400" dirty="0"/>
            </a:br>
            <a:endParaRPr lang="en-US" sz="1400" dirty="0"/>
          </a:p>
          <a:p>
            <a:r>
              <a:rPr lang="en-US" sz="1400" dirty="0"/>
              <a:t>score = 0</a:t>
            </a:r>
          </a:p>
          <a:p>
            <a:br>
              <a:rPr lang="en-US" sz="1400" dirty="0"/>
            </a:br>
            <a:endParaRPr lang="en-US" sz="1400" dirty="0"/>
          </a:p>
          <a:p>
            <a:r>
              <a:rPr lang="en-US" sz="1400" dirty="0"/>
              <a:t>q1 = input("\n1. A suspicious email asks you to reset your password using a link. Should you click it? (yes/no): ")</a:t>
            </a:r>
          </a:p>
          <a:p>
            <a:r>
              <a:rPr lang="en-US" sz="1400" dirty="0"/>
              <a:t>if q1.lower() == "no":</a:t>
            </a:r>
          </a:p>
          <a:p>
            <a:r>
              <a:rPr lang="en-US" sz="1400" dirty="0"/>
              <a:t>    score += 1</a:t>
            </a:r>
          </a:p>
          <a:p>
            <a:br>
              <a:rPr lang="en-US" sz="1400" dirty="0"/>
            </a:br>
            <a:endParaRPr lang="en-US" sz="1400" dirty="0"/>
          </a:p>
          <a:p>
            <a:r>
              <a:rPr lang="en-US" sz="1400" dirty="0"/>
              <a:t>q2 = input("\n2. The sender's email ends with '@micr0s0ft-support.com'. Is this real? (yes/no): ")</a:t>
            </a:r>
          </a:p>
          <a:p>
            <a:r>
              <a:rPr lang="en-US" sz="1400" dirty="0"/>
              <a:t>if q2.lower() == "no":</a:t>
            </a:r>
          </a:p>
          <a:p>
            <a:r>
              <a:rPr lang="en-US" sz="1400" dirty="0"/>
              <a:t>    score += 1</a:t>
            </a:r>
          </a:p>
          <a:p>
            <a:br>
              <a:rPr lang="en-US" sz="1400" dirty="0"/>
            </a:br>
            <a:endParaRPr lang="en-US" sz="1400" dirty="0"/>
          </a:p>
          <a:p>
            <a:r>
              <a:rPr lang="en-US" sz="1400" dirty="0"/>
              <a:t>q3 = input("\n3. The email has grammar mistakes and urgent threats. Is it a phishing sign? (yes/no): ")</a:t>
            </a:r>
          </a:p>
          <a:p>
            <a:r>
              <a:rPr lang="en-US" sz="1400" dirty="0"/>
              <a:t>if q3.lower() == "yes":</a:t>
            </a:r>
          </a:p>
          <a:p>
            <a:r>
              <a:rPr lang="en-US" sz="1400" dirty="0"/>
              <a:t>    score += 1</a:t>
            </a:r>
          </a:p>
          <a:p>
            <a:br>
              <a:rPr lang="en-US" sz="1400" dirty="0"/>
            </a:br>
            <a:endParaRPr lang="en-US" sz="1400" dirty="0"/>
          </a:p>
          <a:p>
            <a:r>
              <a:rPr lang="en-US" sz="1400" dirty="0"/>
              <a:t>print(f"\</a:t>
            </a:r>
            <a:r>
              <a:rPr lang="en-US" sz="1400" dirty="0" err="1"/>
              <a:t>nYour</a:t>
            </a:r>
            <a:r>
              <a:rPr lang="en-US" sz="1400" dirty="0"/>
              <a:t> Score: {score}/3")</a:t>
            </a:r>
          </a:p>
          <a:p>
            <a:endParaRPr lang="en-US" dirty="0"/>
          </a:p>
        </p:txBody>
      </p:sp>
      <p:sp>
        <p:nvSpPr>
          <p:cNvPr id="10" name="Text 7"/>
          <p:cNvSpPr/>
          <p:nvPr/>
        </p:nvSpPr>
        <p:spPr>
          <a:xfrm>
            <a:off x="524470" y="2422208"/>
            <a:ext cx="8095059" cy="5031105"/>
          </a:xfrm>
          <a:prstGeom prst="rect">
            <a:avLst/>
          </a:prstGeom>
          <a:noFill/>
          <a:ln/>
        </p:spPr>
        <p:txBody>
          <a:bodyPr wrap="square" lIns="0" tIns="0" rIns="0" bIns="0" rtlCol="0" anchor="t"/>
          <a:lstStyle/>
          <a:p>
            <a:pPr>
              <a:lnSpc>
                <a:spcPts val="1000"/>
              </a:lnSpc>
            </a:pPr>
            <a:endParaRPr lang="en-US" sz="700" dirty="0">
              <a:latin typeface="Consolas" panose="020B0609020204030204" pitchFamily="49" charset="0"/>
            </a:endParaRPr>
          </a:p>
        </p:txBody>
      </p:sp>
      <p:sp>
        <p:nvSpPr>
          <p:cNvPr id="11" name="Text 8"/>
          <p:cNvSpPr/>
          <p:nvPr/>
        </p:nvSpPr>
        <p:spPr>
          <a:xfrm>
            <a:off x="445770" y="7639526"/>
            <a:ext cx="1366242" cy="170855"/>
          </a:xfrm>
          <a:prstGeom prst="rect">
            <a:avLst/>
          </a:prstGeom>
          <a:noFill/>
          <a:ln/>
        </p:spPr>
        <p:txBody>
          <a:bodyPr wrap="none" lIns="0" tIns="0" rIns="0" bIns="0" rtlCol="0" anchor="t"/>
          <a:lstStyle/>
          <a:p>
            <a:pPr marL="0" indent="0" algn="l">
              <a:lnSpc>
                <a:spcPts val="1300"/>
              </a:lnSpc>
              <a:buNone/>
            </a:pPr>
            <a:endParaRPr lang="en-US" sz="10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733788"/>
          </a:xfrm>
          <a:prstGeom prst="rect">
            <a:avLst/>
          </a:prstGeom>
        </p:spPr>
      </p:pic>
      <p:sp>
        <p:nvSpPr>
          <p:cNvPr id="3" name="Text 0"/>
          <p:cNvSpPr/>
          <p:nvPr/>
        </p:nvSpPr>
        <p:spPr>
          <a:xfrm>
            <a:off x="746760" y="2320528"/>
            <a:ext cx="2555081" cy="285988"/>
          </a:xfrm>
          <a:prstGeom prst="rect">
            <a:avLst/>
          </a:prstGeom>
          <a:noFill/>
          <a:ln/>
        </p:spPr>
        <p:txBody>
          <a:bodyPr wrap="none" lIns="0" tIns="0" rIns="0" bIns="0" rtlCol="0" anchor="t"/>
          <a:lstStyle/>
          <a:p>
            <a:pPr marL="0" indent="0" algn="l">
              <a:lnSpc>
                <a:spcPts val="2250"/>
              </a:lnSpc>
              <a:buNone/>
            </a:pPr>
            <a:r>
              <a:rPr lang="en-US" sz="1800" b="1" dirty="0">
                <a:solidFill>
                  <a:srgbClr val="F95F88"/>
                </a:solidFill>
                <a:latin typeface="Calibri" panose="020F0502020204030204" pitchFamily="34" charset="0"/>
                <a:ea typeface="Calibri" panose="020F0502020204030204" pitchFamily="34" charset="0"/>
                <a:cs typeface="Calibri" panose="020F0502020204030204" pitchFamily="34" charset="0"/>
              </a:rPr>
              <a:t>Understanding the Code</a:t>
            </a:r>
            <a:endParaRPr lang="en-US" sz="1800" dirty="0"/>
          </a:p>
        </p:txBody>
      </p:sp>
      <p:sp>
        <p:nvSpPr>
          <p:cNvPr id="4" name="Text 1"/>
          <p:cNvSpPr/>
          <p:nvPr/>
        </p:nvSpPr>
        <p:spPr>
          <a:xfrm>
            <a:off x="746760" y="2814518"/>
            <a:ext cx="13136880" cy="443865"/>
          </a:xfrm>
          <a:prstGeom prst="rect">
            <a:avLst/>
          </a:prstGeom>
          <a:noFill/>
          <a:ln/>
        </p:spPr>
        <p:txBody>
          <a:bodyPr wrap="squar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The updated Python code introduces a function </a:t>
            </a:r>
            <a:r>
              <a:rPr lang="en-US" sz="1050" dirty="0">
                <a:solidFill>
                  <a:srgbClr val="272525"/>
                </a:solidFill>
                <a:highlight>
                  <a:srgbClr val="F0EDEA"/>
                </a:highlight>
                <a:latin typeface="Consolas" pitchFamily="34" charset="0"/>
                <a:ea typeface="Consolas" pitchFamily="34" charset="-122"/>
                <a:cs typeface="Consolas" pitchFamily="34" charset="-120"/>
              </a:rPr>
              <a:t>ask_question</a:t>
            </a:r>
            <a:r>
              <a:rPr lang="en-US" sz="1050" dirty="0">
                <a:solidFill>
                  <a:srgbClr val="272525"/>
                </a:solidFill>
                <a:latin typeface="Inter" pitchFamily="34" charset="0"/>
                <a:ea typeface="Inter" pitchFamily="34" charset="-122"/>
                <a:cs typeface="Inter" pitchFamily="34" charset="-120"/>
              </a:rPr>
              <a:t> to make the quiz more organized and scalable. Each question is presented to the user, and their response is compared to a predefined correct answer. Immediate feedback is given, and a score is tallied. At the end, a personalized message is displayed based on the user's performance.</a:t>
            </a:r>
            <a:endParaRPr lang="en-US" sz="1050" dirty="0"/>
          </a:p>
        </p:txBody>
      </p:sp>
      <p:sp>
        <p:nvSpPr>
          <p:cNvPr id="5" name="Text 2"/>
          <p:cNvSpPr/>
          <p:nvPr/>
        </p:nvSpPr>
        <p:spPr>
          <a:xfrm>
            <a:off x="746760" y="3466386"/>
            <a:ext cx="3215402" cy="285988"/>
          </a:xfrm>
          <a:prstGeom prst="rect">
            <a:avLst/>
          </a:prstGeom>
          <a:noFill/>
          <a:ln/>
        </p:spPr>
        <p:txBody>
          <a:bodyPr wrap="none" lIns="0" tIns="0" rIns="0" bIns="0" rtlCol="0" anchor="t"/>
          <a:lstStyle/>
          <a:p>
            <a:pPr marL="0" indent="0" algn="l">
              <a:lnSpc>
                <a:spcPts val="2250"/>
              </a:lnSpc>
              <a:buNone/>
            </a:pPr>
            <a:r>
              <a:rPr lang="en-US" sz="1800" b="1" dirty="0">
                <a:solidFill>
                  <a:srgbClr val="F95F88"/>
                </a:solidFill>
                <a:latin typeface="Calibri" panose="020F0502020204030204" pitchFamily="34" charset="0"/>
                <a:ea typeface="Calibri" panose="020F0502020204030204" pitchFamily="34" charset="0"/>
                <a:cs typeface="Calibri" panose="020F0502020204030204" pitchFamily="34" charset="0"/>
              </a:rPr>
              <a:t>Practical Implementation Tips</a:t>
            </a:r>
            <a:endParaRPr lang="en-US" sz="1800" dirty="0"/>
          </a:p>
        </p:txBody>
      </p:sp>
      <p:sp>
        <p:nvSpPr>
          <p:cNvPr id="6" name="Text 3"/>
          <p:cNvSpPr/>
          <p:nvPr/>
        </p:nvSpPr>
        <p:spPr>
          <a:xfrm>
            <a:off x="746760" y="3960376"/>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Expand Questions:</a:t>
            </a:r>
            <a:r>
              <a:rPr lang="en-US" sz="1050" dirty="0">
                <a:solidFill>
                  <a:srgbClr val="272525"/>
                </a:solidFill>
                <a:latin typeface="Inter" pitchFamily="34" charset="0"/>
                <a:ea typeface="Inter" pitchFamily="34" charset="-122"/>
                <a:cs typeface="Inter" pitchFamily="34" charset="-120"/>
              </a:rPr>
              <a:t> Add more questions covering various phishing tactics like spear phishing, whaling, smishing (SMS phishing), and vishing (voice phishing).</a:t>
            </a:r>
            <a:endParaRPr lang="en-US" sz="1050" dirty="0"/>
          </a:p>
        </p:txBody>
      </p:sp>
      <p:sp>
        <p:nvSpPr>
          <p:cNvPr id="7" name="Text 4"/>
          <p:cNvSpPr/>
          <p:nvPr/>
        </p:nvSpPr>
        <p:spPr>
          <a:xfrm>
            <a:off x="746760" y="4230767"/>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Provide Explanations:</a:t>
            </a:r>
            <a:r>
              <a:rPr lang="en-US" sz="1050" dirty="0">
                <a:solidFill>
                  <a:srgbClr val="272525"/>
                </a:solidFill>
                <a:latin typeface="Inter" pitchFamily="34" charset="0"/>
                <a:ea typeface="Inter" pitchFamily="34" charset="-122"/>
                <a:cs typeface="Inter" pitchFamily="34" charset="-120"/>
              </a:rPr>
              <a:t> After each question, consider adding a brief explanation of why an answer is correct or incorrect to enhance learning.</a:t>
            </a:r>
            <a:endParaRPr lang="en-US" sz="1050" dirty="0"/>
          </a:p>
        </p:txBody>
      </p:sp>
      <p:sp>
        <p:nvSpPr>
          <p:cNvPr id="8" name="Text 5"/>
          <p:cNvSpPr/>
          <p:nvPr/>
        </p:nvSpPr>
        <p:spPr>
          <a:xfrm>
            <a:off x="746760" y="4501158"/>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Integrate into Training:</a:t>
            </a:r>
            <a:r>
              <a:rPr lang="en-US" sz="1050" dirty="0">
                <a:solidFill>
                  <a:srgbClr val="272525"/>
                </a:solidFill>
                <a:latin typeface="Inter" pitchFamily="34" charset="0"/>
                <a:ea typeface="Inter" pitchFamily="34" charset="-122"/>
                <a:cs typeface="Inter" pitchFamily="34" charset="-120"/>
              </a:rPr>
              <a:t> Use this quiz as part of a broader cybersecurity training program. It can be a quick check before or after a more detailed session.</a:t>
            </a:r>
            <a:endParaRPr lang="en-US" sz="1050" dirty="0"/>
          </a:p>
        </p:txBody>
      </p:sp>
      <p:sp>
        <p:nvSpPr>
          <p:cNvPr id="9" name="Text 6"/>
          <p:cNvSpPr/>
          <p:nvPr/>
        </p:nvSpPr>
        <p:spPr>
          <a:xfrm>
            <a:off x="746760" y="4771549"/>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Regular Updates:</a:t>
            </a:r>
            <a:r>
              <a:rPr lang="en-US" sz="1050" dirty="0">
                <a:solidFill>
                  <a:srgbClr val="272525"/>
                </a:solidFill>
                <a:latin typeface="Inter" pitchFamily="34" charset="0"/>
                <a:ea typeface="Inter" pitchFamily="34" charset="-122"/>
                <a:cs typeface="Inter" pitchFamily="34" charset="-120"/>
              </a:rPr>
              <a:t> Phishing tactics evolve. Regularly update quiz questions to reflect new threats and common scam patterns.</a:t>
            </a:r>
            <a:endParaRPr lang="en-US" sz="1050" dirty="0"/>
          </a:p>
        </p:txBody>
      </p:sp>
      <p:sp>
        <p:nvSpPr>
          <p:cNvPr id="10" name="Text 7"/>
          <p:cNvSpPr/>
          <p:nvPr/>
        </p:nvSpPr>
        <p:spPr>
          <a:xfrm>
            <a:off x="746760" y="5041940"/>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User Feedback:</a:t>
            </a:r>
            <a:r>
              <a:rPr lang="en-US" sz="1050" dirty="0">
                <a:solidFill>
                  <a:srgbClr val="272525"/>
                </a:solidFill>
                <a:latin typeface="Inter" pitchFamily="34" charset="0"/>
                <a:ea typeface="Inter" pitchFamily="34" charset="-122"/>
                <a:cs typeface="Inter" pitchFamily="34" charset="-120"/>
              </a:rPr>
              <a:t> Implement a way for users to provide feedback on questions, helping you refine the quiz content.</a:t>
            </a:r>
            <a:endParaRPr lang="en-US" sz="1050" dirty="0"/>
          </a:p>
        </p:txBody>
      </p:sp>
      <p:sp>
        <p:nvSpPr>
          <p:cNvPr id="11" name="Text 8"/>
          <p:cNvSpPr/>
          <p:nvPr/>
        </p:nvSpPr>
        <p:spPr>
          <a:xfrm>
            <a:off x="746760" y="5471874"/>
            <a:ext cx="4568666" cy="285988"/>
          </a:xfrm>
          <a:prstGeom prst="rect">
            <a:avLst/>
          </a:prstGeom>
          <a:noFill/>
          <a:ln/>
        </p:spPr>
        <p:txBody>
          <a:bodyPr wrap="none" lIns="0" tIns="0" rIns="0" bIns="0" rtlCol="0" anchor="t"/>
          <a:lstStyle/>
          <a:p>
            <a:pPr marL="0" indent="0" algn="l">
              <a:lnSpc>
                <a:spcPts val="2250"/>
              </a:lnSpc>
              <a:buNone/>
            </a:pPr>
            <a:r>
              <a:rPr lang="en-US" sz="1800" b="1" dirty="0">
                <a:solidFill>
                  <a:srgbClr val="F95F88"/>
                </a:solidFill>
                <a:latin typeface="Calibri" panose="020F0502020204030204" pitchFamily="34" charset="0"/>
                <a:ea typeface="Calibri" panose="020F0502020204030204" pitchFamily="34" charset="0"/>
                <a:cs typeface="Calibri" panose="020F0502020204030204" pitchFamily="34" charset="0"/>
              </a:rPr>
              <a:t>Common Phishing Tactics to Watch Out For</a:t>
            </a:r>
            <a:endParaRPr lang="en-US" sz="1800" dirty="0"/>
          </a:p>
        </p:txBody>
      </p:sp>
      <p:sp>
        <p:nvSpPr>
          <p:cNvPr id="12" name="Text 9"/>
          <p:cNvSpPr/>
          <p:nvPr/>
        </p:nvSpPr>
        <p:spPr>
          <a:xfrm>
            <a:off x="746760" y="5965865"/>
            <a:ext cx="13136880" cy="221933"/>
          </a:xfrm>
          <a:prstGeom prst="rect">
            <a:avLst/>
          </a:prstGeom>
          <a:noFill/>
          <a:ln/>
        </p:spPr>
        <p:txBody>
          <a:bodyPr wrap="none" lIns="0" tIns="0" rIns="0" bIns="0" rtlCol="0" anchor="t"/>
          <a:lstStyle/>
          <a:p>
            <a:pPr marL="0" indent="0" algn="l">
              <a:lnSpc>
                <a:spcPts val="1700"/>
              </a:lnSpc>
              <a:buNone/>
            </a:pPr>
            <a:r>
              <a:rPr lang="en-US" sz="1050" dirty="0">
                <a:solidFill>
                  <a:srgbClr val="272525"/>
                </a:solidFill>
                <a:latin typeface="Inter" pitchFamily="34" charset="0"/>
                <a:ea typeface="Inter" pitchFamily="34" charset="-122"/>
                <a:cs typeface="Inter" pitchFamily="34" charset="-120"/>
              </a:rPr>
              <a:t>Beyond the quiz examples, be aware of:</a:t>
            </a:r>
            <a:endParaRPr lang="en-US" sz="1050" dirty="0"/>
          </a:p>
        </p:txBody>
      </p:sp>
      <p:sp>
        <p:nvSpPr>
          <p:cNvPr id="13" name="Text 10"/>
          <p:cNvSpPr/>
          <p:nvPr/>
        </p:nvSpPr>
        <p:spPr>
          <a:xfrm>
            <a:off x="746760" y="6343769"/>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Urgency or Threats:</a:t>
            </a:r>
            <a:r>
              <a:rPr lang="en-US" sz="1050" dirty="0">
                <a:solidFill>
                  <a:srgbClr val="272525"/>
                </a:solidFill>
                <a:latin typeface="Inter" pitchFamily="34" charset="0"/>
                <a:ea typeface="Inter" pitchFamily="34" charset="-122"/>
                <a:cs typeface="Inter" pitchFamily="34" charset="-120"/>
              </a:rPr>
              <a:t> Emails that demand immediate action or threaten negative consequences (e.g., account suspension, legal action).</a:t>
            </a:r>
            <a:endParaRPr lang="en-US" sz="1050" dirty="0"/>
          </a:p>
        </p:txBody>
      </p:sp>
      <p:sp>
        <p:nvSpPr>
          <p:cNvPr id="14" name="Text 11"/>
          <p:cNvSpPr/>
          <p:nvPr/>
        </p:nvSpPr>
        <p:spPr>
          <a:xfrm>
            <a:off x="746760" y="6614160"/>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Generic Greetings:</a:t>
            </a:r>
            <a:r>
              <a:rPr lang="en-US" sz="1050" dirty="0">
                <a:solidFill>
                  <a:srgbClr val="272525"/>
                </a:solidFill>
                <a:latin typeface="Inter" pitchFamily="34" charset="0"/>
                <a:ea typeface="Inter" pitchFamily="34" charset="-122"/>
                <a:cs typeface="Inter" pitchFamily="34" charset="-120"/>
              </a:rPr>
              <a:t> "Dear Customer" instead of your name.</a:t>
            </a:r>
            <a:endParaRPr lang="en-US" sz="1050" dirty="0"/>
          </a:p>
        </p:txBody>
      </p:sp>
      <p:sp>
        <p:nvSpPr>
          <p:cNvPr id="15" name="Text 12"/>
          <p:cNvSpPr/>
          <p:nvPr/>
        </p:nvSpPr>
        <p:spPr>
          <a:xfrm>
            <a:off x="746760" y="6884551"/>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Suspicious Links:</a:t>
            </a:r>
            <a:r>
              <a:rPr lang="en-US" sz="1050" dirty="0">
                <a:solidFill>
                  <a:srgbClr val="272525"/>
                </a:solidFill>
                <a:latin typeface="Inter" pitchFamily="34" charset="0"/>
                <a:ea typeface="Inter" pitchFamily="34" charset="-122"/>
                <a:cs typeface="Inter" pitchFamily="34" charset="-120"/>
              </a:rPr>
              <a:t> Hover over links before clicking to see the actual URL. If it doesn't match the sender's legitimate domain, it's likely malicious.</a:t>
            </a:r>
            <a:endParaRPr lang="en-US" sz="1050" dirty="0"/>
          </a:p>
        </p:txBody>
      </p:sp>
      <p:sp>
        <p:nvSpPr>
          <p:cNvPr id="16" name="Text 13"/>
          <p:cNvSpPr/>
          <p:nvPr/>
        </p:nvSpPr>
        <p:spPr>
          <a:xfrm>
            <a:off x="746760" y="7154942"/>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Unusual Attachments:</a:t>
            </a:r>
            <a:r>
              <a:rPr lang="en-US" sz="1050" dirty="0">
                <a:solidFill>
                  <a:srgbClr val="272525"/>
                </a:solidFill>
                <a:latin typeface="Inter" pitchFamily="34" charset="0"/>
                <a:ea typeface="Inter" pitchFamily="34" charset="-122"/>
                <a:cs typeface="Inter" pitchFamily="34" charset="-120"/>
              </a:rPr>
              <a:t> Unexpected invoices, resumes, or documents from unknown senders.</a:t>
            </a:r>
            <a:endParaRPr lang="en-US" sz="1050" dirty="0"/>
          </a:p>
        </p:txBody>
      </p:sp>
      <p:sp>
        <p:nvSpPr>
          <p:cNvPr id="17" name="Text 14"/>
          <p:cNvSpPr/>
          <p:nvPr/>
        </p:nvSpPr>
        <p:spPr>
          <a:xfrm>
            <a:off x="746760" y="7425333"/>
            <a:ext cx="13136880" cy="221933"/>
          </a:xfrm>
          <a:prstGeom prst="rect">
            <a:avLst/>
          </a:prstGeom>
          <a:noFill/>
          <a:ln/>
        </p:spPr>
        <p:txBody>
          <a:bodyPr wrap="none" lIns="0" tIns="0" rIns="0" bIns="0" rtlCol="0" anchor="t"/>
          <a:lstStyle/>
          <a:p>
            <a:pPr marL="342900" indent="-342900" algn="l">
              <a:lnSpc>
                <a:spcPts val="1700"/>
              </a:lnSpc>
              <a:buSzPct val="100000"/>
              <a:buChar char="•"/>
            </a:pPr>
            <a:r>
              <a:rPr lang="en-US" sz="1050" b="1" dirty="0">
                <a:solidFill>
                  <a:srgbClr val="272525"/>
                </a:solidFill>
                <a:latin typeface="Inter" pitchFamily="34" charset="0"/>
                <a:ea typeface="Inter" pitchFamily="34" charset="-122"/>
                <a:cs typeface="Inter" pitchFamily="34" charset="-120"/>
              </a:rPr>
              <a:t>Sender Impersonation:</a:t>
            </a:r>
            <a:r>
              <a:rPr lang="en-US" sz="1050" dirty="0">
                <a:solidFill>
                  <a:srgbClr val="272525"/>
                </a:solidFill>
                <a:latin typeface="Inter" pitchFamily="34" charset="0"/>
                <a:ea typeface="Inter" pitchFamily="34" charset="-122"/>
                <a:cs typeface="Inter" pitchFamily="34" charset="-120"/>
              </a:rPr>
              <a:t> Scammers often spoof email addresses to appear legitimate.</a:t>
            </a:r>
            <a:endParaRPr lang="en-US" sz="1050" dirty="0"/>
          </a:p>
        </p:txBody>
      </p:sp>
      <p:sp>
        <p:nvSpPr>
          <p:cNvPr id="18" name="Rectangle: Rounded Corners 17">
            <a:extLst>
              <a:ext uri="{FF2B5EF4-FFF2-40B4-BE49-F238E27FC236}">
                <a16:creationId xmlns:a16="http://schemas.microsoft.com/office/drawing/2014/main" id="{410F7843-9F6D-F23A-7E5B-FEE70A2B9627}"/>
              </a:ext>
            </a:extLst>
          </p:cNvPr>
          <p:cNvSpPr/>
          <p:nvPr/>
        </p:nvSpPr>
        <p:spPr>
          <a:xfrm>
            <a:off x="12813632" y="7724274"/>
            <a:ext cx="1708484" cy="409073"/>
          </a:xfrm>
          <a:prstGeom prst="roundRect">
            <a:avLst/>
          </a:prstGeom>
          <a:solidFill>
            <a:srgbClr val="FDFA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0648" y="715447"/>
            <a:ext cx="7700843" cy="417552"/>
          </a:xfrm>
          <a:prstGeom prst="rect">
            <a:avLst/>
          </a:prstGeom>
          <a:noFill/>
          <a:ln/>
        </p:spPr>
        <p:txBody>
          <a:bodyPr wrap="none" lIns="0" tIns="0" rIns="0" bIns="0" rtlCol="0" anchor="t"/>
          <a:lstStyle/>
          <a:p>
            <a:pPr marL="0" indent="0" algn="l">
              <a:lnSpc>
                <a:spcPts val="3250"/>
              </a:lnSpc>
              <a:buNone/>
            </a:pPr>
            <a:r>
              <a:rPr lang="en-US" sz="2600" b="1" dirty="0">
                <a:solidFill>
                  <a:srgbClr val="F95F88"/>
                </a:solidFill>
                <a:latin typeface="Calibri" panose="020F0502020204030204" pitchFamily="34" charset="0"/>
                <a:ea typeface="Calibri" panose="020F0502020204030204" pitchFamily="34" charset="0"/>
                <a:cs typeface="Calibri" panose="020F0502020204030204" pitchFamily="34" charset="0"/>
              </a:rPr>
              <a:t>Integrating the Phishing Quiz &amp; IDS Configuration</a:t>
            </a:r>
            <a:endParaRPr lang="en-US" sz="2600" dirty="0"/>
          </a:p>
        </p:txBody>
      </p:sp>
      <p:sp>
        <p:nvSpPr>
          <p:cNvPr id="4" name="Text 1"/>
          <p:cNvSpPr/>
          <p:nvPr/>
        </p:nvSpPr>
        <p:spPr>
          <a:xfrm>
            <a:off x="6140648" y="1315164"/>
            <a:ext cx="7835503" cy="194429"/>
          </a:xfrm>
          <a:prstGeom prst="rect">
            <a:avLst/>
          </a:prstGeom>
          <a:noFill/>
          <a:ln/>
        </p:spPr>
        <p:txBody>
          <a:bodyPr wrap="none" lIns="0" tIns="0" rIns="0" bIns="0" rtlCol="0" anchor="t"/>
          <a:lstStyle/>
          <a:p>
            <a:pPr marL="0" indent="0" algn="l">
              <a:lnSpc>
                <a:spcPts val="1500"/>
              </a:lnSpc>
              <a:buNone/>
            </a:pPr>
            <a:r>
              <a:rPr lang="en-US" sz="950" dirty="0">
                <a:solidFill>
                  <a:srgbClr val="272525"/>
                </a:solidFill>
                <a:latin typeface="Inter" pitchFamily="34" charset="0"/>
                <a:ea typeface="Inter" pitchFamily="34" charset="-122"/>
                <a:cs typeface="Inter" pitchFamily="34" charset="-120"/>
              </a:rPr>
              <a:t>This card highlights how to deploy the phishing awareness quiz in training and execute the Suricata IDS with its defined rules.</a:t>
            </a:r>
            <a:endParaRPr lang="en-US" sz="950" dirty="0"/>
          </a:p>
        </p:txBody>
      </p:sp>
      <p:sp>
        <p:nvSpPr>
          <p:cNvPr id="5" name="Shape 2"/>
          <p:cNvSpPr/>
          <p:nvPr/>
        </p:nvSpPr>
        <p:spPr>
          <a:xfrm>
            <a:off x="6140648" y="1646277"/>
            <a:ext cx="7835503" cy="5867757"/>
          </a:xfrm>
          <a:prstGeom prst="roundRect">
            <a:avLst>
              <a:gd name="adj" fmla="val 870"/>
            </a:avLst>
          </a:prstGeom>
          <a:solidFill>
            <a:srgbClr val="FFCCFA"/>
          </a:solidFill>
          <a:ln w="7620">
            <a:solidFill>
              <a:srgbClr val="E5B2E0"/>
            </a:solidFill>
            <a:prstDash val="solid"/>
          </a:ln>
        </p:spPr>
        <p:txBody>
          <a:bodyPr/>
          <a:lstStyle/>
          <a:p>
            <a:endParaRPr lang="en-US"/>
          </a:p>
        </p:txBody>
      </p:sp>
      <p:sp>
        <p:nvSpPr>
          <p:cNvPr id="6" name="Shape 3"/>
          <p:cNvSpPr/>
          <p:nvPr/>
        </p:nvSpPr>
        <p:spPr>
          <a:xfrm>
            <a:off x="6269712" y="1775341"/>
            <a:ext cx="364450" cy="364450"/>
          </a:xfrm>
          <a:prstGeom prst="roundRect">
            <a:avLst>
              <a:gd name="adj" fmla="val 25087352"/>
            </a:avLst>
          </a:prstGeom>
          <a:solidFill>
            <a:srgbClr val="FFDFFC"/>
          </a:solidFill>
          <a:ln/>
        </p:spPr>
        <p:txBody>
          <a:bodyPr/>
          <a:lstStyle/>
          <a:p>
            <a:endParaRPr lang="en-US"/>
          </a:p>
        </p:txBody>
      </p:sp>
      <p:pic>
        <p:nvPicPr>
          <p:cNvPr id="7"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369963" y="1875473"/>
            <a:ext cx="163949" cy="163949"/>
          </a:xfrm>
          <a:prstGeom prst="rect">
            <a:avLst/>
          </a:prstGeom>
        </p:spPr>
      </p:pic>
      <p:sp>
        <p:nvSpPr>
          <p:cNvPr id="8" name="Text 4"/>
          <p:cNvSpPr/>
          <p:nvPr/>
        </p:nvSpPr>
        <p:spPr>
          <a:xfrm>
            <a:off x="6269712" y="2261235"/>
            <a:ext cx="1670685" cy="208717"/>
          </a:xfrm>
          <a:prstGeom prst="rect">
            <a:avLst/>
          </a:prstGeom>
          <a:noFill/>
          <a:ln/>
        </p:spPr>
        <p:txBody>
          <a:bodyPr wrap="none" lIns="0" tIns="0" rIns="0" bIns="0" rtlCol="0" anchor="t"/>
          <a:lstStyle/>
          <a:p>
            <a:pPr marL="0" indent="0" algn="l">
              <a:lnSpc>
                <a:spcPts val="1600"/>
              </a:lnSpc>
              <a:buNone/>
            </a:pPr>
            <a:r>
              <a:rPr lang="en-US" sz="1300" b="1" dirty="0">
                <a:solidFill>
                  <a:srgbClr val="272525"/>
                </a:solidFill>
                <a:latin typeface="Calibri" panose="020F0502020204030204" pitchFamily="34" charset="0"/>
                <a:ea typeface="Calibri" panose="020F0502020204030204" pitchFamily="34" charset="0"/>
                <a:cs typeface="Calibri" panose="020F0502020204030204" pitchFamily="34" charset="0"/>
              </a:rPr>
              <a:t>Embed the Quiz</a:t>
            </a:r>
            <a:endParaRPr lang="en-US" sz="1300" dirty="0"/>
          </a:p>
        </p:txBody>
      </p:sp>
      <p:sp>
        <p:nvSpPr>
          <p:cNvPr id="9" name="Text 5"/>
          <p:cNvSpPr/>
          <p:nvPr/>
        </p:nvSpPr>
        <p:spPr>
          <a:xfrm>
            <a:off x="6269712" y="2542818"/>
            <a:ext cx="7577376" cy="583287"/>
          </a:xfrm>
          <a:prstGeom prst="rect">
            <a:avLst/>
          </a:prstGeom>
          <a:noFill/>
          <a:ln/>
        </p:spPr>
        <p:txBody>
          <a:bodyPr wrap="square" lIns="0" tIns="0" rIns="0" bIns="0" rtlCol="0" anchor="t"/>
          <a:lstStyle/>
          <a:p>
            <a:pPr marL="0" indent="0" algn="l">
              <a:lnSpc>
                <a:spcPts val="1500"/>
              </a:lnSpc>
              <a:buNone/>
            </a:pPr>
            <a:r>
              <a:rPr lang="en-US" sz="950" dirty="0">
                <a:solidFill>
                  <a:srgbClr val="272525"/>
                </a:solidFill>
                <a:latin typeface="Inter" pitchFamily="34" charset="0"/>
                <a:ea typeface="Inter" pitchFamily="34" charset="-122"/>
                <a:cs typeface="Inter" pitchFamily="34" charset="-120"/>
              </a:rPr>
              <a:t>The Python quiz module is designed to be easily integrated into any cybersecurity awareness training session. It provides instant feedback, making the learning process interactive and highly effective for users to identify and report phishing attempts. Regular use of such quizzes significantly strengthens an organization's defense against social engineering attacks.</a:t>
            </a:r>
            <a:endParaRPr lang="en-US" sz="950" dirty="0"/>
          </a:p>
        </p:txBody>
      </p:sp>
      <p:sp>
        <p:nvSpPr>
          <p:cNvPr id="10" name="Text 6"/>
          <p:cNvSpPr/>
          <p:nvPr/>
        </p:nvSpPr>
        <p:spPr>
          <a:xfrm>
            <a:off x="6269712" y="3198971"/>
            <a:ext cx="7577376" cy="194429"/>
          </a:xfrm>
          <a:prstGeom prst="rect">
            <a:avLst/>
          </a:prstGeom>
          <a:noFill/>
          <a:ln/>
        </p:spPr>
        <p:txBody>
          <a:bodyPr wrap="none" lIns="0" tIns="0" rIns="0" bIns="0" rtlCol="0" anchor="t"/>
          <a:lstStyle/>
          <a:p>
            <a:pPr marL="0" indent="0" algn="l">
              <a:lnSpc>
                <a:spcPts val="1500"/>
              </a:lnSpc>
              <a:buNone/>
            </a:pPr>
            <a:r>
              <a:rPr lang="en-US" sz="950" b="1" dirty="0">
                <a:solidFill>
                  <a:srgbClr val="272525"/>
                </a:solidFill>
                <a:latin typeface="Inter" pitchFamily="34" charset="0"/>
                <a:ea typeface="Inter" pitchFamily="34" charset="-122"/>
                <a:cs typeface="Inter" pitchFamily="34" charset="-120"/>
              </a:rPr>
              <a:t>Practical Implementation:</a:t>
            </a:r>
            <a:endParaRPr lang="en-US" sz="950" dirty="0"/>
          </a:p>
        </p:txBody>
      </p:sp>
      <p:sp>
        <p:nvSpPr>
          <p:cNvPr id="11" name="Text 7"/>
          <p:cNvSpPr/>
          <p:nvPr/>
        </p:nvSpPr>
        <p:spPr>
          <a:xfrm>
            <a:off x="6269712" y="3466267"/>
            <a:ext cx="7577376" cy="194429"/>
          </a:xfrm>
          <a:prstGeom prst="rect">
            <a:avLst/>
          </a:prstGeom>
          <a:noFill/>
          <a:ln/>
        </p:spPr>
        <p:txBody>
          <a:bodyPr wrap="none" lIns="0" tIns="0" rIns="0" bIns="0" rtlCol="0" anchor="t"/>
          <a:lstStyle/>
          <a:p>
            <a:pPr marL="342900" indent="-342900" algn="l">
              <a:lnSpc>
                <a:spcPts val="1500"/>
              </a:lnSpc>
              <a:buSzPct val="100000"/>
              <a:buChar char="•"/>
            </a:pPr>
            <a:r>
              <a:rPr lang="en-US" sz="950" b="1" dirty="0">
                <a:solidFill>
                  <a:srgbClr val="272525"/>
                </a:solidFill>
                <a:latin typeface="Inter" pitchFamily="34" charset="0"/>
                <a:ea typeface="Inter" pitchFamily="34" charset="-122"/>
                <a:cs typeface="Inter" pitchFamily="34" charset="-120"/>
              </a:rPr>
              <a:t>Standalone Execution:</a:t>
            </a:r>
            <a:r>
              <a:rPr lang="en-US" sz="950" dirty="0">
                <a:solidFill>
                  <a:srgbClr val="272525"/>
                </a:solidFill>
                <a:latin typeface="Inter" pitchFamily="34" charset="0"/>
                <a:ea typeface="Inter" pitchFamily="34" charset="-122"/>
                <a:cs typeface="Inter" pitchFamily="34" charset="-120"/>
              </a:rPr>
              <a:t> Run the quiz as a script during workshops or onboarding.</a:t>
            </a:r>
            <a:endParaRPr lang="en-US" sz="950" dirty="0"/>
          </a:p>
        </p:txBody>
      </p:sp>
      <p:sp>
        <p:nvSpPr>
          <p:cNvPr id="12" name="Text 8"/>
          <p:cNvSpPr/>
          <p:nvPr/>
        </p:nvSpPr>
        <p:spPr>
          <a:xfrm>
            <a:off x="6269712" y="3703201"/>
            <a:ext cx="7577376" cy="194429"/>
          </a:xfrm>
          <a:prstGeom prst="rect">
            <a:avLst/>
          </a:prstGeom>
          <a:noFill/>
          <a:ln/>
        </p:spPr>
        <p:txBody>
          <a:bodyPr wrap="none" lIns="0" tIns="0" rIns="0" bIns="0" rtlCol="0" anchor="t"/>
          <a:lstStyle/>
          <a:p>
            <a:pPr marL="342900" indent="-342900" algn="l">
              <a:lnSpc>
                <a:spcPts val="1500"/>
              </a:lnSpc>
              <a:buSzPct val="100000"/>
              <a:buChar char="•"/>
            </a:pPr>
            <a:r>
              <a:rPr lang="en-US" sz="950" b="1" dirty="0">
                <a:solidFill>
                  <a:srgbClr val="272525"/>
                </a:solidFill>
                <a:latin typeface="Inter" pitchFamily="34" charset="0"/>
                <a:ea typeface="Inter" pitchFamily="34" charset="-122"/>
                <a:cs typeface="Inter" pitchFamily="34" charset="-120"/>
              </a:rPr>
              <a:t>Web Integration:</a:t>
            </a:r>
            <a:r>
              <a:rPr lang="en-US" sz="950" dirty="0">
                <a:solidFill>
                  <a:srgbClr val="272525"/>
                </a:solidFill>
                <a:latin typeface="Inter" pitchFamily="34" charset="0"/>
                <a:ea typeface="Inter" pitchFamily="34" charset="-122"/>
                <a:cs typeface="Inter" pitchFamily="34" charset="-120"/>
              </a:rPr>
              <a:t> Adapt the Python logic into a web application using frameworks like Flask or Django for broader accessibility.</a:t>
            </a:r>
            <a:endParaRPr lang="en-US" sz="950" dirty="0"/>
          </a:p>
        </p:txBody>
      </p:sp>
      <p:sp>
        <p:nvSpPr>
          <p:cNvPr id="13" name="Text 9"/>
          <p:cNvSpPr/>
          <p:nvPr/>
        </p:nvSpPr>
        <p:spPr>
          <a:xfrm>
            <a:off x="6269712" y="3940135"/>
            <a:ext cx="7577376" cy="194429"/>
          </a:xfrm>
          <a:prstGeom prst="rect">
            <a:avLst/>
          </a:prstGeom>
          <a:noFill/>
          <a:ln/>
        </p:spPr>
        <p:txBody>
          <a:bodyPr wrap="none" lIns="0" tIns="0" rIns="0" bIns="0" rtlCol="0" anchor="t"/>
          <a:lstStyle/>
          <a:p>
            <a:pPr marL="342900" indent="-342900" algn="l">
              <a:lnSpc>
                <a:spcPts val="1500"/>
              </a:lnSpc>
              <a:buSzPct val="100000"/>
              <a:buChar char="•"/>
            </a:pPr>
            <a:r>
              <a:rPr lang="en-US" sz="950" b="1" dirty="0">
                <a:solidFill>
                  <a:srgbClr val="272525"/>
                </a:solidFill>
                <a:latin typeface="Inter" pitchFamily="34" charset="0"/>
                <a:ea typeface="Inter" pitchFamily="34" charset="-122"/>
                <a:cs typeface="Inter" pitchFamily="34" charset="-120"/>
              </a:rPr>
              <a:t>Tracking Progress:</a:t>
            </a:r>
            <a:r>
              <a:rPr lang="en-US" sz="950" dirty="0">
                <a:solidFill>
                  <a:srgbClr val="272525"/>
                </a:solidFill>
                <a:latin typeface="Inter" pitchFamily="34" charset="0"/>
                <a:ea typeface="Inter" pitchFamily="34" charset="-122"/>
                <a:cs typeface="Inter" pitchFamily="34" charset="-120"/>
              </a:rPr>
              <a:t> Modify the quiz to log user scores and common mistakes, allowing you to tailor future training.</a:t>
            </a:r>
            <a:endParaRPr lang="en-US" sz="950" dirty="0"/>
          </a:p>
        </p:txBody>
      </p:sp>
      <p:sp>
        <p:nvSpPr>
          <p:cNvPr id="14" name="Shape 10"/>
          <p:cNvSpPr/>
          <p:nvPr/>
        </p:nvSpPr>
        <p:spPr>
          <a:xfrm>
            <a:off x="6269712" y="4271248"/>
            <a:ext cx="7577376" cy="2126456"/>
          </a:xfrm>
          <a:prstGeom prst="roundRect">
            <a:avLst>
              <a:gd name="adj" fmla="val 2400"/>
            </a:avLst>
          </a:prstGeom>
          <a:solidFill>
            <a:srgbClr val="F0EDEA"/>
          </a:solidFill>
          <a:ln/>
        </p:spPr>
        <p:txBody>
          <a:bodyPr/>
          <a:lstStyle/>
          <a:p>
            <a:endParaRPr lang="en-US"/>
          </a:p>
        </p:txBody>
      </p:sp>
      <p:sp>
        <p:nvSpPr>
          <p:cNvPr id="15" name="Shape 11"/>
          <p:cNvSpPr/>
          <p:nvPr/>
        </p:nvSpPr>
        <p:spPr>
          <a:xfrm>
            <a:off x="6263640" y="4271248"/>
            <a:ext cx="7589520" cy="2126456"/>
          </a:xfrm>
          <a:prstGeom prst="roundRect">
            <a:avLst>
              <a:gd name="adj" fmla="val 857"/>
            </a:avLst>
          </a:prstGeom>
          <a:solidFill>
            <a:srgbClr val="F0EDEA"/>
          </a:solidFill>
          <a:ln/>
        </p:spPr>
        <p:txBody>
          <a:bodyPr/>
          <a:lstStyle/>
          <a:p>
            <a:endParaRPr lang="en-US"/>
          </a:p>
        </p:txBody>
      </p:sp>
      <p:sp>
        <p:nvSpPr>
          <p:cNvPr id="16" name="Text 12"/>
          <p:cNvSpPr/>
          <p:nvPr/>
        </p:nvSpPr>
        <p:spPr>
          <a:xfrm>
            <a:off x="6385084" y="4362331"/>
            <a:ext cx="7346633" cy="1944291"/>
          </a:xfrm>
          <a:prstGeom prst="rect">
            <a:avLst/>
          </a:prstGeom>
          <a:noFill/>
          <a:ln/>
        </p:spPr>
        <p:txBody>
          <a:bodyPr wrap="square" lIns="0" tIns="0" rIns="0" bIns="0" rtlCol="0" anchor="t"/>
          <a:lstStyle/>
          <a:p>
            <a:pPr marL="0" indent="0" algn="l">
              <a:lnSpc>
                <a:spcPts val="1500"/>
              </a:lnSpc>
              <a:buNone/>
            </a:pPr>
            <a:r>
              <a:rPr lang="en-US" sz="950" dirty="0">
                <a:solidFill>
                  <a:srgbClr val="272525"/>
                </a:solidFill>
                <a:highlight>
                  <a:srgbClr val="F0EDEA"/>
                </a:highlight>
                <a:latin typeface="Consolas" pitchFamily="34" charset="0"/>
                <a:ea typeface="Consolas" pitchFamily="34" charset="-122"/>
                <a:cs typeface="Consolas" pitchFamily="34" charset="-120"/>
              </a:rPr>
              <a:t># Example: How to run the quiz from a main scriptimport phishing_quizdef conduct_training_session():    print("Welcome to the Phishing Awareness Quiz!")    phishing_quiz.start_quiz()    print("Training session concluded.")if __name__ == "__main__":    conduct_training_session()</a:t>
            </a:r>
            <a:endParaRPr lang="en-US" sz="950" dirty="0"/>
          </a:p>
        </p:txBody>
      </p:sp>
      <p:sp>
        <p:nvSpPr>
          <p:cNvPr id="17" name="Text 13"/>
          <p:cNvSpPr/>
          <p:nvPr/>
        </p:nvSpPr>
        <p:spPr>
          <a:xfrm>
            <a:off x="6269712" y="6534388"/>
            <a:ext cx="7577376" cy="388858"/>
          </a:xfrm>
          <a:prstGeom prst="rect">
            <a:avLst/>
          </a:prstGeom>
          <a:noFill/>
          <a:ln/>
        </p:spPr>
        <p:txBody>
          <a:bodyPr wrap="square" lIns="0" tIns="0" rIns="0" bIns="0" rtlCol="0" anchor="t"/>
          <a:lstStyle/>
          <a:p>
            <a:pPr marL="0" indent="0" algn="l">
              <a:lnSpc>
                <a:spcPts val="1500"/>
              </a:lnSpc>
              <a:buNone/>
            </a:pPr>
            <a:r>
              <a:rPr lang="en-US" sz="950" b="1" dirty="0">
                <a:solidFill>
                  <a:srgbClr val="272525"/>
                </a:solidFill>
                <a:latin typeface="Inter" pitchFamily="34" charset="0"/>
                <a:ea typeface="Inter" pitchFamily="34" charset="-122"/>
                <a:cs typeface="Inter" pitchFamily="34" charset="-120"/>
              </a:rPr>
              <a:t>Why this matters:</a:t>
            </a:r>
            <a:r>
              <a:rPr lang="en-US" sz="950" dirty="0">
                <a:solidFill>
                  <a:srgbClr val="272525"/>
                </a:solidFill>
                <a:latin typeface="Inter" pitchFamily="34" charset="0"/>
                <a:ea typeface="Inter" pitchFamily="34" charset="-122"/>
                <a:cs typeface="Inter" pitchFamily="34" charset="-120"/>
              </a:rPr>
              <a:t> Phishing remains one of the most prevalent and successful attack vectors. A well-informed workforce is the strongest human firewall, capable of preventing breaches that bypass technical security controls.</a:t>
            </a:r>
            <a:endParaRPr lang="en-US" sz="950" dirty="0"/>
          </a:p>
        </p:txBody>
      </p:sp>
      <p:sp>
        <p:nvSpPr>
          <p:cNvPr id="18" name="Text 14"/>
          <p:cNvSpPr/>
          <p:nvPr/>
        </p:nvSpPr>
        <p:spPr>
          <a:xfrm>
            <a:off x="6269712" y="6996113"/>
            <a:ext cx="7577376" cy="388858"/>
          </a:xfrm>
          <a:prstGeom prst="rect">
            <a:avLst/>
          </a:prstGeom>
          <a:noFill/>
          <a:ln/>
        </p:spPr>
        <p:txBody>
          <a:bodyPr wrap="square" lIns="0" tIns="0" rIns="0" bIns="0" rtlCol="0" anchor="t"/>
          <a:lstStyle/>
          <a:p>
            <a:pPr marL="0" indent="0" algn="l">
              <a:lnSpc>
                <a:spcPts val="1500"/>
              </a:lnSpc>
              <a:buNone/>
            </a:pPr>
            <a:r>
              <a:rPr lang="en-US" sz="950" b="1" dirty="0">
                <a:solidFill>
                  <a:srgbClr val="272525"/>
                </a:solidFill>
                <a:latin typeface="Inter" pitchFamily="34" charset="0"/>
                <a:ea typeface="Inter" pitchFamily="34" charset="-122"/>
                <a:cs typeface="Inter" pitchFamily="34" charset="-120"/>
              </a:rPr>
              <a:t>Troubleshooting Tip:</a:t>
            </a:r>
            <a:r>
              <a:rPr lang="en-US" sz="950" dirty="0">
                <a:solidFill>
                  <a:srgbClr val="272525"/>
                </a:solidFill>
                <a:latin typeface="Inter" pitchFamily="34" charset="0"/>
                <a:ea typeface="Inter" pitchFamily="34" charset="-122"/>
                <a:cs typeface="Inter" pitchFamily="34" charset="-120"/>
              </a:rPr>
              <a:t> If the quiz module isn't found, ensure the </a:t>
            </a:r>
            <a:r>
              <a:rPr lang="en-US" sz="950" dirty="0">
                <a:solidFill>
                  <a:srgbClr val="272525"/>
                </a:solidFill>
                <a:highlight>
                  <a:srgbClr val="F0EDEA"/>
                </a:highlight>
                <a:latin typeface="Consolas" pitchFamily="34" charset="0"/>
                <a:ea typeface="Consolas" pitchFamily="34" charset="-122"/>
                <a:cs typeface="Consolas" pitchFamily="34" charset="-120"/>
              </a:rPr>
              <a:t>phishing_quiz.py</a:t>
            </a:r>
            <a:r>
              <a:rPr lang="en-US" sz="950" dirty="0">
                <a:solidFill>
                  <a:srgbClr val="272525"/>
                </a:solidFill>
                <a:latin typeface="Inter" pitchFamily="34" charset="0"/>
                <a:ea typeface="Inter" pitchFamily="34" charset="-122"/>
                <a:cs typeface="Inter" pitchFamily="34" charset="-120"/>
              </a:rPr>
              <a:t> file is in the same directory as your main script or correctly added to your Python path.</a:t>
            </a:r>
            <a:endParaRPr lang="en-US" sz="950" dirty="0"/>
          </a:p>
        </p:txBody>
      </p:sp>
      <p:sp>
        <p:nvSpPr>
          <p:cNvPr id="19" name="Rectangle: Rounded Corners 18">
            <a:extLst>
              <a:ext uri="{FF2B5EF4-FFF2-40B4-BE49-F238E27FC236}">
                <a16:creationId xmlns:a16="http://schemas.microsoft.com/office/drawing/2014/main" id="{D55783FE-2744-4F3A-DCD6-AEF1A3723D96}"/>
              </a:ext>
            </a:extLst>
          </p:cNvPr>
          <p:cNvSpPr/>
          <p:nvPr/>
        </p:nvSpPr>
        <p:spPr>
          <a:xfrm>
            <a:off x="12813632" y="7724274"/>
            <a:ext cx="1708484" cy="409073"/>
          </a:xfrm>
          <a:prstGeom prst="roundRect">
            <a:avLst/>
          </a:prstGeom>
          <a:solidFill>
            <a:srgbClr val="FDFA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491615"/>
          </a:xfrm>
          <a:prstGeom prst="rect">
            <a:avLst/>
          </a:prstGeom>
        </p:spPr>
      </p:pic>
      <p:sp>
        <p:nvSpPr>
          <p:cNvPr id="3" name="Text 0"/>
          <p:cNvSpPr/>
          <p:nvPr/>
        </p:nvSpPr>
        <p:spPr>
          <a:xfrm>
            <a:off x="642461" y="2028706"/>
            <a:ext cx="3281482" cy="410170"/>
          </a:xfrm>
          <a:prstGeom prst="rect">
            <a:avLst/>
          </a:prstGeom>
          <a:noFill/>
          <a:ln/>
        </p:spPr>
        <p:txBody>
          <a:bodyPr wrap="none" lIns="0" tIns="0" rIns="0" bIns="0" rtlCol="0" anchor="t"/>
          <a:lstStyle/>
          <a:p>
            <a:pPr marL="0" indent="0" algn="l">
              <a:lnSpc>
                <a:spcPts val="3200"/>
              </a:lnSpc>
              <a:buNone/>
            </a:pPr>
            <a:endParaRPr lang="en-US" sz="2550" dirty="0"/>
          </a:p>
        </p:txBody>
      </p:sp>
      <p:sp>
        <p:nvSpPr>
          <p:cNvPr id="4" name="Shape 1"/>
          <p:cNvSpPr/>
          <p:nvPr/>
        </p:nvSpPr>
        <p:spPr>
          <a:xfrm>
            <a:off x="642461" y="2617827"/>
            <a:ext cx="13345478" cy="5074682"/>
          </a:xfrm>
          <a:prstGeom prst="roundRect">
            <a:avLst>
              <a:gd name="adj" fmla="val 988"/>
            </a:avLst>
          </a:prstGeom>
          <a:solidFill>
            <a:srgbClr val="FFCCFA"/>
          </a:solidFill>
          <a:ln w="7620">
            <a:solidFill>
              <a:srgbClr val="E5B2E0"/>
            </a:solidFill>
            <a:prstDash val="solid"/>
          </a:ln>
        </p:spPr>
        <p:txBody>
          <a:bodyPr/>
          <a:lstStyle/>
          <a:p>
            <a:endParaRPr lang="en-US"/>
          </a:p>
        </p:txBody>
      </p:sp>
      <p:sp>
        <p:nvSpPr>
          <p:cNvPr id="5" name="Shape 2"/>
          <p:cNvSpPr/>
          <p:nvPr/>
        </p:nvSpPr>
        <p:spPr>
          <a:xfrm>
            <a:off x="769382" y="2744748"/>
            <a:ext cx="357902" cy="357902"/>
          </a:xfrm>
          <a:prstGeom prst="roundRect">
            <a:avLst>
              <a:gd name="adj" fmla="val 25546338"/>
            </a:avLst>
          </a:prstGeom>
          <a:solidFill>
            <a:srgbClr val="FFDFFC"/>
          </a:solidFill>
          <a:ln/>
        </p:spPr>
        <p:txBody>
          <a:bodyPr/>
          <a:lstStyle/>
          <a:p>
            <a:endParaRPr lang="en-US"/>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67727" y="2843093"/>
            <a:ext cx="161092" cy="161092"/>
          </a:xfrm>
          <a:prstGeom prst="rect">
            <a:avLst/>
          </a:prstGeom>
        </p:spPr>
      </p:pic>
      <p:sp>
        <p:nvSpPr>
          <p:cNvPr id="7" name="Text 3"/>
          <p:cNvSpPr/>
          <p:nvPr/>
        </p:nvSpPr>
        <p:spPr>
          <a:xfrm>
            <a:off x="769382" y="3221950"/>
            <a:ext cx="1640681" cy="205026"/>
          </a:xfrm>
          <a:prstGeom prst="rect">
            <a:avLst/>
          </a:prstGeom>
          <a:noFill/>
          <a:ln/>
        </p:spPr>
        <p:txBody>
          <a:bodyPr wrap="none" lIns="0" tIns="0" rIns="0" bIns="0" rtlCol="0" anchor="t"/>
          <a:lstStyle/>
          <a:p>
            <a:pPr marL="0" indent="0" algn="l">
              <a:lnSpc>
                <a:spcPts val="1600"/>
              </a:lnSpc>
              <a:buNone/>
            </a:pPr>
            <a:r>
              <a:rPr lang="en-US" sz="1250" b="1" dirty="0">
                <a:solidFill>
                  <a:srgbClr val="272525"/>
                </a:solidFill>
                <a:latin typeface="Calibri" panose="020F0502020204030204" pitchFamily="34" charset="0"/>
                <a:ea typeface="Calibri" panose="020F0502020204030204" pitchFamily="34" charset="0"/>
                <a:cs typeface="Calibri" panose="020F0502020204030204" pitchFamily="34" charset="0"/>
              </a:rPr>
              <a:t>Start Suricata (Linux)</a:t>
            </a:r>
            <a:endParaRPr lang="en-US" sz="1250" dirty="0"/>
          </a:p>
        </p:txBody>
      </p:sp>
      <p:sp>
        <p:nvSpPr>
          <p:cNvPr id="8" name="Text 4"/>
          <p:cNvSpPr/>
          <p:nvPr/>
        </p:nvSpPr>
        <p:spPr>
          <a:xfrm>
            <a:off x="769382" y="3498533"/>
            <a:ext cx="13091636" cy="381714"/>
          </a:xfrm>
          <a:prstGeom prst="rect">
            <a:avLst/>
          </a:prstGeom>
          <a:noFill/>
          <a:ln/>
        </p:spPr>
        <p:txBody>
          <a:bodyPr wrap="square" lIns="0" tIns="0" rIns="0" bIns="0" rtlCol="0" anchor="t"/>
          <a:lstStyle/>
          <a:p>
            <a:pPr marL="0" indent="0" algn="l">
              <a:lnSpc>
                <a:spcPts val="1500"/>
              </a:lnSpc>
              <a:buNone/>
            </a:pPr>
            <a:r>
              <a:rPr lang="en-US" sz="900" dirty="0">
                <a:solidFill>
                  <a:srgbClr val="272525"/>
                </a:solidFill>
                <a:latin typeface="Inter" pitchFamily="34" charset="0"/>
                <a:ea typeface="Inter" pitchFamily="34" charset="-122"/>
                <a:cs typeface="Inter" pitchFamily="34" charset="-120"/>
              </a:rPr>
              <a:t>To activate your Intrusion Detection System with custom rules, use the following command in a Linux environment. This command tells Suricata to load its configuration from </a:t>
            </a:r>
            <a:r>
              <a:rPr lang="en-US" sz="900" dirty="0">
                <a:solidFill>
                  <a:srgbClr val="272525"/>
                </a:solidFill>
                <a:highlight>
                  <a:srgbClr val="F0EDEA"/>
                </a:highlight>
                <a:latin typeface="Consolas" pitchFamily="34" charset="0"/>
                <a:ea typeface="Consolas" pitchFamily="34" charset="-122"/>
                <a:cs typeface="Consolas" pitchFamily="34" charset="-120"/>
              </a:rPr>
              <a:t>/etc/suricata/suricata.yaml</a:t>
            </a:r>
            <a:r>
              <a:rPr lang="en-US" sz="900" dirty="0">
                <a:solidFill>
                  <a:srgbClr val="272525"/>
                </a:solidFill>
                <a:latin typeface="Inter" pitchFamily="34" charset="0"/>
                <a:ea typeface="Inter" pitchFamily="34" charset="-122"/>
                <a:cs typeface="Inter" pitchFamily="34" charset="-120"/>
              </a:rPr>
              <a:t> and monitor the </a:t>
            </a:r>
            <a:r>
              <a:rPr lang="en-US" sz="900" dirty="0">
                <a:solidFill>
                  <a:srgbClr val="272525"/>
                </a:solidFill>
                <a:highlight>
                  <a:srgbClr val="F0EDEA"/>
                </a:highlight>
                <a:latin typeface="Consolas" pitchFamily="34" charset="0"/>
                <a:ea typeface="Consolas" pitchFamily="34" charset="-122"/>
                <a:cs typeface="Consolas" pitchFamily="34" charset="-120"/>
              </a:rPr>
              <a:t>eth0</a:t>
            </a:r>
            <a:r>
              <a:rPr lang="en-US" sz="900" dirty="0">
                <a:solidFill>
                  <a:srgbClr val="272525"/>
                </a:solidFill>
                <a:latin typeface="Inter" pitchFamily="34" charset="0"/>
                <a:ea typeface="Inter" pitchFamily="34" charset="-122"/>
                <a:cs typeface="Inter" pitchFamily="34" charset="-120"/>
              </a:rPr>
              <a:t> network interface for suspicious activity.</a:t>
            </a:r>
            <a:endParaRPr lang="en-US" sz="900" dirty="0"/>
          </a:p>
        </p:txBody>
      </p:sp>
      <p:sp>
        <p:nvSpPr>
          <p:cNvPr id="9" name="Shape 5"/>
          <p:cNvSpPr/>
          <p:nvPr/>
        </p:nvSpPr>
        <p:spPr>
          <a:xfrm>
            <a:off x="769382" y="4014430"/>
            <a:ext cx="13091636" cy="369689"/>
          </a:xfrm>
          <a:prstGeom prst="roundRect">
            <a:avLst>
              <a:gd name="adj" fmla="val 13557"/>
            </a:avLst>
          </a:prstGeom>
          <a:solidFill>
            <a:srgbClr val="F0EDEA"/>
          </a:solidFill>
          <a:ln/>
        </p:spPr>
        <p:txBody>
          <a:bodyPr/>
          <a:lstStyle/>
          <a:p>
            <a:endParaRPr lang="en-US"/>
          </a:p>
        </p:txBody>
      </p:sp>
      <p:sp>
        <p:nvSpPr>
          <p:cNvPr id="10" name="Shape 6"/>
          <p:cNvSpPr/>
          <p:nvPr/>
        </p:nvSpPr>
        <p:spPr>
          <a:xfrm>
            <a:off x="763429" y="4014430"/>
            <a:ext cx="13103543" cy="369689"/>
          </a:xfrm>
          <a:prstGeom prst="roundRect">
            <a:avLst>
              <a:gd name="adj" fmla="val 4842"/>
            </a:avLst>
          </a:prstGeom>
          <a:solidFill>
            <a:srgbClr val="F0EDEA"/>
          </a:solidFill>
          <a:ln/>
        </p:spPr>
        <p:txBody>
          <a:bodyPr/>
          <a:lstStyle/>
          <a:p>
            <a:endParaRPr lang="en-US"/>
          </a:p>
        </p:txBody>
      </p:sp>
      <p:sp>
        <p:nvSpPr>
          <p:cNvPr id="11" name="Text 7"/>
          <p:cNvSpPr/>
          <p:nvPr/>
        </p:nvSpPr>
        <p:spPr>
          <a:xfrm>
            <a:off x="882729" y="4103846"/>
            <a:ext cx="12864941" cy="190857"/>
          </a:xfrm>
          <a:prstGeom prst="rect">
            <a:avLst/>
          </a:prstGeom>
          <a:noFill/>
          <a:ln/>
        </p:spPr>
        <p:txBody>
          <a:bodyPr wrap="none" lIns="0" tIns="0" rIns="0" bIns="0" rtlCol="0" anchor="t"/>
          <a:lstStyle/>
          <a:p>
            <a:pPr marL="0" indent="0" algn="l">
              <a:lnSpc>
                <a:spcPts val="1500"/>
              </a:lnSpc>
              <a:buNone/>
            </a:pPr>
            <a:r>
              <a:rPr lang="en-US" sz="900" dirty="0">
                <a:solidFill>
                  <a:srgbClr val="272525"/>
                </a:solidFill>
                <a:highlight>
                  <a:srgbClr val="F0EDEA"/>
                </a:highlight>
                <a:latin typeface="Consolas" pitchFamily="34" charset="0"/>
                <a:ea typeface="Consolas" pitchFamily="34" charset="-122"/>
                <a:cs typeface="Consolas" pitchFamily="34" charset="-120"/>
              </a:rPr>
              <a:t>sudo suricata -c /etc/suricata/suricata.yaml -i eth0</a:t>
            </a:r>
            <a:endParaRPr lang="en-US" sz="900" dirty="0"/>
          </a:p>
        </p:txBody>
      </p:sp>
      <p:sp>
        <p:nvSpPr>
          <p:cNvPr id="12" name="Text 8"/>
          <p:cNvSpPr/>
          <p:nvPr/>
        </p:nvSpPr>
        <p:spPr>
          <a:xfrm>
            <a:off x="769382" y="4518303"/>
            <a:ext cx="13091636" cy="190857"/>
          </a:xfrm>
          <a:prstGeom prst="rect">
            <a:avLst/>
          </a:prstGeom>
          <a:noFill/>
          <a:ln/>
        </p:spPr>
        <p:txBody>
          <a:bodyPr wrap="none" lIns="0" tIns="0" rIns="0" bIns="0" rtlCol="0" anchor="t"/>
          <a:lstStyle/>
          <a:p>
            <a:pPr marL="0" indent="0" algn="l">
              <a:lnSpc>
                <a:spcPts val="1500"/>
              </a:lnSpc>
              <a:buNone/>
            </a:pPr>
            <a:r>
              <a:rPr lang="en-US" sz="900" b="1" dirty="0">
                <a:solidFill>
                  <a:srgbClr val="272525"/>
                </a:solidFill>
                <a:latin typeface="Inter" pitchFamily="34" charset="0"/>
                <a:ea typeface="Inter" pitchFamily="34" charset="-122"/>
                <a:cs typeface="Inter" pitchFamily="34" charset="-120"/>
              </a:rPr>
              <a:t>Understanding the Command:</a:t>
            </a:r>
            <a:endParaRPr lang="en-US" sz="900" dirty="0"/>
          </a:p>
        </p:txBody>
      </p:sp>
      <p:sp>
        <p:nvSpPr>
          <p:cNvPr id="13" name="Text 9"/>
          <p:cNvSpPr/>
          <p:nvPr/>
        </p:nvSpPr>
        <p:spPr>
          <a:xfrm>
            <a:off x="769382" y="4780717"/>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272525"/>
                </a:solidFill>
                <a:highlight>
                  <a:srgbClr val="F0EDEA"/>
                </a:highlight>
                <a:latin typeface="Consolas" pitchFamily="34" charset="0"/>
                <a:ea typeface="Consolas" pitchFamily="34" charset="-122"/>
                <a:cs typeface="Consolas" pitchFamily="34" charset="-120"/>
              </a:rPr>
              <a:t>sudo</a:t>
            </a:r>
            <a:r>
              <a:rPr lang="en-US" sz="900" dirty="0">
                <a:solidFill>
                  <a:srgbClr val="272525"/>
                </a:solidFill>
                <a:latin typeface="Inter" pitchFamily="34" charset="0"/>
                <a:ea typeface="Inter" pitchFamily="34" charset="-122"/>
                <a:cs typeface="Inter" pitchFamily="34" charset="-120"/>
              </a:rPr>
              <a:t>: Executes the command with superuser privileges, necessary for network interface access.</a:t>
            </a:r>
            <a:endParaRPr lang="en-US" sz="900" dirty="0"/>
          </a:p>
        </p:txBody>
      </p:sp>
      <p:sp>
        <p:nvSpPr>
          <p:cNvPr id="14" name="Text 10"/>
          <p:cNvSpPr/>
          <p:nvPr/>
        </p:nvSpPr>
        <p:spPr>
          <a:xfrm>
            <a:off x="769382" y="5013246"/>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272525"/>
                </a:solidFill>
                <a:highlight>
                  <a:srgbClr val="F0EDEA"/>
                </a:highlight>
                <a:latin typeface="Consolas" pitchFamily="34" charset="0"/>
                <a:ea typeface="Consolas" pitchFamily="34" charset="-122"/>
                <a:cs typeface="Consolas" pitchFamily="34" charset="-120"/>
              </a:rPr>
              <a:t>suricata</a:t>
            </a:r>
            <a:r>
              <a:rPr lang="en-US" sz="900" dirty="0">
                <a:solidFill>
                  <a:srgbClr val="272525"/>
                </a:solidFill>
                <a:latin typeface="Inter" pitchFamily="34" charset="0"/>
                <a:ea typeface="Inter" pitchFamily="34" charset="-122"/>
                <a:cs typeface="Inter" pitchFamily="34" charset="-120"/>
              </a:rPr>
              <a:t>: The executable for the Suricata IDS.</a:t>
            </a:r>
            <a:endParaRPr lang="en-US" sz="900" dirty="0"/>
          </a:p>
        </p:txBody>
      </p:sp>
      <p:sp>
        <p:nvSpPr>
          <p:cNvPr id="15" name="Text 11"/>
          <p:cNvSpPr/>
          <p:nvPr/>
        </p:nvSpPr>
        <p:spPr>
          <a:xfrm>
            <a:off x="769382" y="5245775"/>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272525"/>
                </a:solidFill>
                <a:highlight>
                  <a:srgbClr val="F0EDEA"/>
                </a:highlight>
                <a:latin typeface="Consolas" pitchFamily="34" charset="0"/>
                <a:ea typeface="Consolas" pitchFamily="34" charset="-122"/>
                <a:cs typeface="Consolas" pitchFamily="34" charset="-120"/>
              </a:rPr>
              <a:t>-c /etc/suricata/suricata.yaml</a:t>
            </a:r>
            <a:r>
              <a:rPr lang="en-US" sz="900" dirty="0">
                <a:solidFill>
                  <a:srgbClr val="272525"/>
                </a:solidFill>
                <a:latin typeface="Inter" pitchFamily="34" charset="0"/>
                <a:ea typeface="Inter" pitchFamily="34" charset="-122"/>
                <a:cs typeface="Inter" pitchFamily="34" charset="-120"/>
              </a:rPr>
              <a:t>: Specifies the path to Suricata's main configuration file, where rules and settings are defined.</a:t>
            </a:r>
            <a:endParaRPr lang="en-US" sz="900" dirty="0"/>
          </a:p>
        </p:txBody>
      </p:sp>
      <p:sp>
        <p:nvSpPr>
          <p:cNvPr id="16" name="Text 12"/>
          <p:cNvSpPr/>
          <p:nvPr/>
        </p:nvSpPr>
        <p:spPr>
          <a:xfrm>
            <a:off x="769382" y="5478304"/>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dirty="0">
                <a:solidFill>
                  <a:srgbClr val="272525"/>
                </a:solidFill>
                <a:highlight>
                  <a:srgbClr val="F0EDEA"/>
                </a:highlight>
                <a:latin typeface="Consolas" pitchFamily="34" charset="0"/>
                <a:ea typeface="Consolas" pitchFamily="34" charset="-122"/>
                <a:cs typeface="Consolas" pitchFamily="34" charset="-120"/>
              </a:rPr>
              <a:t>-i eth0</a:t>
            </a:r>
            <a:r>
              <a:rPr lang="en-US" sz="900" dirty="0">
                <a:solidFill>
                  <a:srgbClr val="272525"/>
                </a:solidFill>
                <a:latin typeface="Inter" pitchFamily="34" charset="0"/>
                <a:ea typeface="Inter" pitchFamily="34" charset="-122"/>
                <a:cs typeface="Inter" pitchFamily="34" charset="-120"/>
              </a:rPr>
              <a:t>: Instructs Suricata to listen for traffic on the </a:t>
            </a:r>
            <a:r>
              <a:rPr lang="en-US" sz="900" dirty="0">
                <a:solidFill>
                  <a:srgbClr val="272525"/>
                </a:solidFill>
                <a:highlight>
                  <a:srgbClr val="F0EDEA"/>
                </a:highlight>
                <a:latin typeface="Consolas" pitchFamily="34" charset="0"/>
                <a:ea typeface="Consolas" pitchFamily="34" charset="-122"/>
                <a:cs typeface="Consolas" pitchFamily="34" charset="-120"/>
              </a:rPr>
              <a:t>eth0</a:t>
            </a:r>
            <a:r>
              <a:rPr lang="en-US" sz="900" dirty="0">
                <a:solidFill>
                  <a:srgbClr val="272525"/>
                </a:solidFill>
                <a:latin typeface="Inter" pitchFamily="34" charset="0"/>
                <a:ea typeface="Inter" pitchFamily="34" charset="-122"/>
                <a:cs typeface="Inter" pitchFamily="34" charset="-120"/>
              </a:rPr>
              <a:t> network interface (replace </a:t>
            </a:r>
            <a:r>
              <a:rPr lang="en-US" sz="900" dirty="0">
                <a:solidFill>
                  <a:srgbClr val="272525"/>
                </a:solidFill>
                <a:highlight>
                  <a:srgbClr val="F0EDEA"/>
                </a:highlight>
                <a:latin typeface="Consolas" pitchFamily="34" charset="0"/>
                <a:ea typeface="Consolas" pitchFamily="34" charset="-122"/>
                <a:cs typeface="Consolas" pitchFamily="34" charset="-120"/>
              </a:rPr>
              <a:t>eth0</a:t>
            </a:r>
            <a:r>
              <a:rPr lang="en-US" sz="900" dirty="0">
                <a:solidFill>
                  <a:srgbClr val="272525"/>
                </a:solidFill>
                <a:latin typeface="Inter" pitchFamily="34" charset="0"/>
                <a:ea typeface="Inter" pitchFamily="34" charset="-122"/>
                <a:cs typeface="Inter" pitchFamily="34" charset="-120"/>
              </a:rPr>
              <a:t> with your actual interface, e.g., </a:t>
            </a:r>
            <a:r>
              <a:rPr lang="en-US" sz="900" dirty="0">
                <a:solidFill>
                  <a:srgbClr val="272525"/>
                </a:solidFill>
                <a:highlight>
                  <a:srgbClr val="F0EDEA"/>
                </a:highlight>
                <a:latin typeface="Consolas" pitchFamily="34" charset="0"/>
                <a:ea typeface="Consolas" pitchFamily="34" charset="-122"/>
                <a:cs typeface="Consolas" pitchFamily="34" charset="-120"/>
              </a:rPr>
              <a:t>ens33</a:t>
            </a:r>
            <a:r>
              <a:rPr lang="en-US" sz="900" dirty="0">
                <a:solidFill>
                  <a:srgbClr val="272525"/>
                </a:solidFill>
                <a:latin typeface="Inter" pitchFamily="34" charset="0"/>
                <a:ea typeface="Inter" pitchFamily="34" charset="-122"/>
                <a:cs typeface="Inter" pitchFamily="34" charset="-120"/>
              </a:rPr>
              <a:t> or </a:t>
            </a:r>
            <a:r>
              <a:rPr lang="en-US" sz="900" dirty="0">
                <a:solidFill>
                  <a:srgbClr val="272525"/>
                </a:solidFill>
                <a:highlight>
                  <a:srgbClr val="F0EDEA"/>
                </a:highlight>
                <a:latin typeface="Consolas" pitchFamily="34" charset="0"/>
                <a:ea typeface="Consolas" pitchFamily="34" charset="-122"/>
                <a:cs typeface="Consolas" pitchFamily="34" charset="-120"/>
              </a:rPr>
              <a:t>wlan0</a:t>
            </a:r>
            <a:r>
              <a:rPr lang="en-US" sz="900" dirty="0">
                <a:solidFill>
                  <a:srgbClr val="272525"/>
                </a:solidFill>
                <a:latin typeface="Inter" pitchFamily="34" charset="0"/>
                <a:ea typeface="Inter" pitchFamily="34" charset="-122"/>
                <a:cs typeface="Inter" pitchFamily="34" charset="-120"/>
              </a:rPr>
              <a:t>).</a:t>
            </a:r>
            <a:endParaRPr lang="en-US" sz="900" dirty="0"/>
          </a:p>
        </p:txBody>
      </p:sp>
      <p:sp>
        <p:nvSpPr>
          <p:cNvPr id="17" name="Text 13"/>
          <p:cNvSpPr/>
          <p:nvPr/>
        </p:nvSpPr>
        <p:spPr>
          <a:xfrm>
            <a:off x="769382" y="5740718"/>
            <a:ext cx="13091636" cy="190857"/>
          </a:xfrm>
          <a:prstGeom prst="rect">
            <a:avLst/>
          </a:prstGeom>
          <a:noFill/>
          <a:ln/>
        </p:spPr>
        <p:txBody>
          <a:bodyPr wrap="none" lIns="0" tIns="0" rIns="0" bIns="0" rtlCol="0" anchor="t"/>
          <a:lstStyle/>
          <a:p>
            <a:pPr marL="0" indent="0" algn="l">
              <a:lnSpc>
                <a:spcPts val="1500"/>
              </a:lnSpc>
              <a:buNone/>
            </a:pPr>
            <a:r>
              <a:rPr lang="en-US" sz="900" b="1" dirty="0">
                <a:solidFill>
                  <a:srgbClr val="272525"/>
                </a:solidFill>
                <a:latin typeface="Inter" pitchFamily="34" charset="0"/>
                <a:ea typeface="Inter" pitchFamily="34" charset="-122"/>
                <a:cs typeface="Inter" pitchFamily="34" charset="-120"/>
              </a:rPr>
              <a:t>Advanced Configuration:</a:t>
            </a:r>
            <a:endParaRPr lang="en-US" sz="900" dirty="0"/>
          </a:p>
        </p:txBody>
      </p:sp>
      <p:sp>
        <p:nvSpPr>
          <p:cNvPr id="18" name="Text 14"/>
          <p:cNvSpPr/>
          <p:nvPr/>
        </p:nvSpPr>
        <p:spPr>
          <a:xfrm>
            <a:off x="769382" y="6003131"/>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72525"/>
                </a:solidFill>
                <a:latin typeface="Inter" pitchFamily="34" charset="0"/>
                <a:ea typeface="Inter" pitchFamily="34" charset="-122"/>
                <a:cs typeface="Inter" pitchFamily="34" charset="-120"/>
              </a:rPr>
              <a:t>Custom Rules:</a:t>
            </a:r>
            <a:r>
              <a:rPr lang="en-US" sz="900" dirty="0">
                <a:solidFill>
                  <a:srgbClr val="272525"/>
                </a:solidFill>
                <a:latin typeface="Inter" pitchFamily="34" charset="0"/>
                <a:ea typeface="Inter" pitchFamily="34" charset="-122"/>
                <a:cs typeface="Inter" pitchFamily="34" charset="-120"/>
              </a:rPr>
              <a:t> Place your custom detection rules in a file (e.g., </a:t>
            </a:r>
            <a:r>
              <a:rPr lang="en-US" sz="900" dirty="0">
                <a:solidFill>
                  <a:srgbClr val="272525"/>
                </a:solidFill>
                <a:highlight>
                  <a:srgbClr val="F0EDEA"/>
                </a:highlight>
                <a:latin typeface="Consolas" pitchFamily="34" charset="0"/>
                <a:ea typeface="Consolas" pitchFamily="34" charset="-122"/>
                <a:cs typeface="Consolas" pitchFamily="34" charset="-120"/>
              </a:rPr>
              <a:t>/etc/suricata/rules/local.rules</a:t>
            </a:r>
            <a:r>
              <a:rPr lang="en-US" sz="900" dirty="0">
                <a:solidFill>
                  <a:srgbClr val="272525"/>
                </a:solidFill>
                <a:latin typeface="Inter" pitchFamily="34" charset="0"/>
                <a:ea typeface="Inter" pitchFamily="34" charset="-122"/>
                <a:cs typeface="Inter" pitchFamily="34" charset="-120"/>
              </a:rPr>
              <a:t>) and reference it in </a:t>
            </a:r>
            <a:r>
              <a:rPr lang="en-US" sz="900" dirty="0">
                <a:solidFill>
                  <a:srgbClr val="272525"/>
                </a:solidFill>
                <a:highlight>
                  <a:srgbClr val="F0EDEA"/>
                </a:highlight>
                <a:latin typeface="Consolas" pitchFamily="34" charset="0"/>
                <a:ea typeface="Consolas" pitchFamily="34" charset="-122"/>
                <a:cs typeface="Consolas" pitchFamily="34" charset="-120"/>
              </a:rPr>
              <a:t>suricata.yaml</a:t>
            </a:r>
            <a:r>
              <a:rPr lang="en-US" sz="900" dirty="0">
                <a:solidFill>
                  <a:srgbClr val="272525"/>
                </a:solidFill>
                <a:latin typeface="Inter" pitchFamily="34" charset="0"/>
                <a:ea typeface="Inter" pitchFamily="34" charset="-122"/>
                <a:cs typeface="Inter" pitchFamily="34" charset="-120"/>
              </a:rPr>
              <a:t>.</a:t>
            </a:r>
            <a:endParaRPr lang="en-US" sz="900" dirty="0"/>
          </a:p>
        </p:txBody>
      </p:sp>
      <p:sp>
        <p:nvSpPr>
          <p:cNvPr id="19" name="Text 15"/>
          <p:cNvSpPr/>
          <p:nvPr/>
        </p:nvSpPr>
        <p:spPr>
          <a:xfrm>
            <a:off x="769382" y="6235660"/>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72525"/>
                </a:solidFill>
                <a:latin typeface="Inter" pitchFamily="34" charset="0"/>
                <a:ea typeface="Inter" pitchFamily="34" charset="-122"/>
                <a:cs typeface="Inter" pitchFamily="34" charset="-120"/>
              </a:rPr>
              <a:t>Logging:</a:t>
            </a:r>
            <a:r>
              <a:rPr lang="en-US" sz="900" dirty="0">
                <a:solidFill>
                  <a:srgbClr val="272525"/>
                </a:solidFill>
                <a:latin typeface="Inter" pitchFamily="34" charset="0"/>
                <a:ea typeface="Inter" pitchFamily="34" charset="-122"/>
                <a:cs typeface="Inter" pitchFamily="34" charset="-120"/>
              </a:rPr>
              <a:t> Configure logging options in </a:t>
            </a:r>
            <a:r>
              <a:rPr lang="en-US" sz="900" dirty="0">
                <a:solidFill>
                  <a:srgbClr val="272525"/>
                </a:solidFill>
                <a:highlight>
                  <a:srgbClr val="F0EDEA"/>
                </a:highlight>
                <a:latin typeface="Consolas" pitchFamily="34" charset="0"/>
                <a:ea typeface="Consolas" pitchFamily="34" charset="-122"/>
                <a:cs typeface="Consolas" pitchFamily="34" charset="-120"/>
              </a:rPr>
              <a:t>suricata.yaml</a:t>
            </a:r>
            <a:r>
              <a:rPr lang="en-US" sz="900" dirty="0">
                <a:solidFill>
                  <a:srgbClr val="272525"/>
                </a:solidFill>
                <a:latin typeface="Inter" pitchFamily="34" charset="0"/>
                <a:ea typeface="Inter" pitchFamily="34" charset="-122"/>
                <a:cs typeface="Inter" pitchFamily="34" charset="-120"/>
              </a:rPr>
              <a:t> to specify where alerts and unified logs are stored (e.g., </a:t>
            </a:r>
            <a:r>
              <a:rPr lang="en-US" sz="900" dirty="0">
                <a:solidFill>
                  <a:srgbClr val="272525"/>
                </a:solidFill>
                <a:highlight>
                  <a:srgbClr val="F0EDEA"/>
                </a:highlight>
                <a:latin typeface="Consolas" pitchFamily="34" charset="0"/>
                <a:ea typeface="Consolas" pitchFamily="34" charset="-122"/>
                <a:cs typeface="Consolas" pitchFamily="34" charset="-120"/>
              </a:rPr>
              <a:t>/var/log/suricata/</a:t>
            </a:r>
            <a:r>
              <a:rPr lang="en-US" sz="900" dirty="0">
                <a:solidFill>
                  <a:srgbClr val="272525"/>
                </a:solidFill>
                <a:latin typeface="Inter" pitchFamily="34" charset="0"/>
                <a:ea typeface="Inter" pitchFamily="34" charset="-122"/>
                <a:cs typeface="Inter" pitchFamily="34" charset="-120"/>
              </a:rPr>
              <a:t>).</a:t>
            </a:r>
            <a:endParaRPr lang="en-US" sz="900" dirty="0"/>
          </a:p>
        </p:txBody>
      </p:sp>
      <p:sp>
        <p:nvSpPr>
          <p:cNvPr id="20" name="Text 16"/>
          <p:cNvSpPr/>
          <p:nvPr/>
        </p:nvSpPr>
        <p:spPr>
          <a:xfrm>
            <a:off x="769382" y="6468189"/>
            <a:ext cx="13091636" cy="190857"/>
          </a:xfrm>
          <a:prstGeom prst="rect">
            <a:avLst/>
          </a:prstGeom>
          <a:noFill/>
          <a:ln/>
        </p:spPr>
        <p:txBody>
          <a:bodyPr wrap="none" lIns="0" tIns="0" rIns="0" bIns="0" rtlCol="0" anchor="t"/>
          <a:lstStyle/>
          <a:p>
            <a:pPr marL="342900" indent="-342900" algn="l">
              <a:lnSpc>
                <a:spcPts val="1500"/>
              </a:lnSpc>
              <a:buSzPct val="100000"/>
              <a:buChar char="•"/>
            </a:pPr>
            <a:r>
              <a:rPr lang="en-US" sz="900" b="1" dirty="0">
                <a:solidFill>
                  <a:srgbClr val="272525"/>
                </a:solidFill>
                <a:latin typeface="Inter" pitchFamily="34" charset="0"/>
                <a:ea typeface="Inter" pitchFamily="34" charset="-122"/>
                <a:cs typeface="Inter" pitchFamily="34" charset="-120"/>
              </a:rPr>
              <a:t>Live Rule Reload:</a:t>
            </a:r>
            <a:r>
              <a:rPr lang="en-US" sz="900" dirty="0">
                <a:solidFill>
                  <a:srgbClr val="272525"/>
                </a:solidFill>
                <a:latin typeface="Inter" pitchFamily="34" charset="0"/>
                <a:ea typeface="Inter" pitchFamily="34" charset="-122"/>
                <a:cs typeface="Inter" pitchFamily="34" charset="-120"/>
              </a:rPr>
              <a:t> After modifying rules, you can send a SIGHUP signal to Suricata to reload them without restarting the entire service.</a:t>
            </a:r>
            <a:endParaRPr lang="en-US" sz="900" dirty="0"/>
          </a:p>
        </p:txBody>
      </p:sp>
      <p:sp>
        <p:nvSpPr>
          <p:cNvPr id="21" name="Text 17"/>
          <p:cNvSpPr/>
          <p:nvPr/>
        </p:nvSpPr>
        <p:spPr>
          <a:xfrm>
            <a:off x="769382" y="6730603"/>
            <a:ext cx="13091636" cy="381714"/>
          </a:xfrm>
          <a:prstGeom prst="rect">
            <a:avLst/>
          </a:prstGeom>
          <a:noFill/>
          <a:ln/>
        </p:spPr>
        <p:txBody>
          <a:bodyPr wrap="square" lIns="0" tIns="0" rIns="0" bIns="0" rtlCol="0" anchor="t"/>
          <a:lstStyle/>
          <a:p>
            <a:pPr marL="0" indent="0" algn="l">
              <a:lnSpc>
                <a:spcPts val="1500"/>
              </a:lnSpc>
              <a:buNone/>
            </a:pPr>
            <a:r>
              <a:rPr lang="en-US" sz="900" b="1" dirty="0">
                <a:solidFill>
                  <a:srgbClr val="272525"/>
                </a:solidFill>
                <a:latin typeface="Inter" pitchFamily="34" charset="0"/>
                <a:ea typeface="Inter" pitchFamily="34" charset="-122"/>
                <a:cs typeface="Inter" pitchFamily="34" charset="-120"/>
              </a:rPr>
              <a:t>Why this matters:</a:t>
            </a:r>
            <a:r>
              <a:rPr lang="en-US" sz="900" dirty="0">
                <a:solidFill>
                  <a:srgbClr val="272525"/>
                </a:solidFill>
                <a:latin typeface="Inter" pitchFamily="34" charset="0"/>
                <a:ea typeface="Inter" pitchFamily="34" charset="-122"/>
                <a:cs typeface="Inter" pitchFamily="34" charset="-120"/>
              </a:rPr>
              <a:t> An IDS like Suricata is critical for real-time threat detection. It analyzes network traffic for patterns that indicate attacks, unauthorized access, or policy violations, providing immediate alerts to security analysts. This proactive monitoring is key to minimizing damage from intrusions.</a:t>
            </a:r>
            <a:endParaRPr lang="en-US" sz="900" dirty="0"/>
          </a:p>
        </p:txBody>
      </p:sp>
      <p:sp>
        <p:nvSpPr>
          <p:cNvPr id="22" name="Text 18"/>
          <p:cNvSpPr/>
          <p:nvPr/>
        </p:nvSpPr>
        <p:spPr>
          <a:xfrm>
            <a:off x="769382" y="7183874"/>
            <a:ext cx="13091636" cy="381714"/>
          </a:xfrm>
          <a:prstGeom prst="rect">
            <a:avLst/>
          </a:prstGeom>
          <a:noFill/>
          <a:ln/>
        </p:spPr>
        <p:txBody>
          <a:bodyPr wrap="square" lIns="0" tIns="0" rIns="0" bIns="0" rtlCol="0" anchor="t"/>
          <a:lstStyle/>
          <a:p>
            <a:pPr marL="0" indent="0" algn="l">
              <a:lnSpc>
                <a:spcPts val="1500"/>
              </a:lnSpc>
              <a:buNone/>
            </a:pPr>
            <a:r>
              <a:rPr lang="en-US" sz="900" b="1" dirty="0">
                <a:solidFill>
                  <a:srgbClr val="272525"/>
                </a:solidFill>
                <a:latin typeface="Inter" pitchFamily="34" charset="0"/>
                <a:ea typeface="Inter" pitchFamily="34" charset="-122"/>
                <a:cs typeface="Inter" pitchFamily="34" charset="-120"/>
              </a:rPr>
              <a:t>Troubleshooting Tip:</a:t>
            </a:r>
            <a:r>
              <a:rPr lang="en-US" sz="900" dirty="0">
                <a:solidFill>
                  <a:srgbClr val="272525"/>
                </a:solidFill>
                <a:latin typeface="Inter" pitchFamily="34" charset="0"/>
                <a:ea typeface="Inter" pitchFamily="34" charset="-122"/>
                <a:cs typeface="Inter" pitchFamily="34" charset="-120"/>
              </a:rPr>
              <a:t> If Suricata fails to start, check the logs (usually in </a:t>
            </a:r>
            <a:r>
              <a:rPr lang="en-US" sz="900" dirty="0">
                <a:solidFill>
                  <a:srgbClr val="272525"/>
                </a:solidFill>
                <a:highlight>
                  <a:srgbClr val="F0EDEA"/>
                </a:highlight>
                <a:latin typeface="Consolas" pitchFamily="34" charset="0"/>
                <a:ea typeface="Consolas" pitchFamily="34" charset="-122"/>
                <a:cs typeface="Consolas" pitchFamily="34" charset="-120"/>
              </a:rPr>
              <a:t>/var/log/suricata/suricata.log</a:t>
            </a:r>
            <a:r>
              <a:rPr lang="en-US" sz="900" dirty="0">
                <a:solidFill>
                  <a:srgbClr val="272525"/>
                </a:solidFill>
                <a:latin typeface="Inter" pitchFamily="34" charset="0"/>
                <a:ea typeface="Inter" pitchFamily="34" charset="-122"/>
                <a:cs typeface="Inter" pitchFamily="34" charset="-120"/>
              </a:rPr>
              <a:t>) for error messages, especially concerning rule syntax or configuration file issues. Ensure the specified network interface exists and is active.</a:t>
            </a:r>
            <a:endParaRPr lang="en-US" sz="900" dirty="0"/>
          </a:p>
        </p:txBody>
      </p:sp>
      <p:sp>
        <p:nvSpPr>
          <p:cNvPr id="23" name="Rectangle: Rounded Corners 22">
            <a:extLst>
              <a:ext uri="{FF2B5EF4-FFF2-40B4-BE49-F238E27FC236}">
                <a16:creationId xmlns:a16="http://schemas.microsoft.com/office/drawing/2014/main" id="{27C6030E-B6B3-2343-2139-E759336684EC}"/>
              </a:ext>
            </a:extLst>
          </p:cNvPr>
          <p:cNvSpPr/>
          <p:nvPr/>
        </p:nvSpPr>
        <p:spPr>
          <a:xfrm>
            <a:off x="12813632" y="7724274"/>
            <a:ext cx="1708484" cy="409073"/>
          </a:xfrm>
          <a:prstGeom prst="roundRect">
            <a:avLst/>
          </a:prstGeom>
          <a:solidFill>
            <a:srgbClr val="FDFA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7A16BA-6FAE-EF9B-9B0D-CCF19D8EA598}"/>
              </a:ext>
            </a:extLst>
          </p:cNvPr>
          <p:cNvSpPr/>
          <p:nvPr/>
        </p:nvSpPr>
        <p:spPr>
          <a:xfrm>
            <a:off x="12801600" y="7555832"/>
            <a:ext cx="1828800" cy="589547"/>
          </a:xfrm>
          <a:prstGeom prst="rect">
            <a:avLst/>
          </a:prstGeom>
          <a:solidFill>
            <a:srgbClr val="FDFA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omputer with a hook on the screen&#10;&#10;AI-generated content may be incorrect.">
            <a:extLst>
              <a:ext uri="{FF2B5EF4-FFF2-40B4-BE49-F238E27FC236}">
                <a16:creationId xmlns:a16="http://schemas.microsoft.com/office/drawing/2014/main" id="{B844B366-BE84-899B-9B0E-EC5CEABB597C}"/>
              </a:ext>
            </a:extLst>
          </p:cNvPr>
          <p:cNvPicPr>
            <a:picLocks noChangeAspect="1"/>
          </p:cNvPicPr>
          <p:nvPr/>
        </p:nvPicPr>
        <p:blipFill>
          <a:blip r:embed="rId2"/>
          <a:stretch>
            <a:fillRect/>
          </a:stretch>
        </p:blipFill>
        <p:spPr>
          <a:xfrm>
            <a:off x="1143000" y="0"/>
            <a:ext cx="12344400" cy="8229600"/>
          </a:xfrm>
          <a:prstGeom prst="rect">
            <a:avLst/>
          </a:prstGeom>
        </p:spPr>
      </p:pic>
    </p:spTree>
    <p:extLst>
      <p:ext uri="{BB962C8B-B14F-4D97-AF65-F5344CB8AC3E}">
        <p14:creationId xmlns:p14="http://schemas.microsoft.com/office/powerpoint/2010/main" val="5802571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41ABCEE-DE14-436A-B5E9-1DD4958239F9}">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121</TotalTime>
  <Words>1246</Words>
  <Application>Microsoft Office PowerPoint</Application>
  <PresentationFormat>Custom</PresentationFormat>
  <Paragraphs>66</Paragraphs>
  <Slides>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Calibri</vt:lpstr>
      <vt:lpstr>Arial</vt:lpstr>
      <vt:lpstr>Inter</vt:lpstr>
      <vt:lpstr>Consolas</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Eman Jafri</cp:lastModifiedBy>
  <cp:revision>8</cp:revision>
  <dcterms:created xsi:type="dcterms:W3CDTF">2025-11-15T06:48:42Z</dcterms:created>
  <dcterms:modified xsi:type="dcterms:W3CDTF">2025-11-27T06:27:34Z</dcterms:modified>
</cp:coreProperties>
</file>